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512" r:id="rId5"/>
    <p:sldId id="271" r:id="rId6"/>
    <p:sldId id="429" r:id="rId7"/>
    <p:sldId id="437" r:id="rId8"/>
    <p:sldId id="261" r:id="rId9"/>
    <p:sldId id="262" r:id="rId10"/>
    <p:sldId id="263" r:id="rId11"/>
    <p:sldId id="513" r:id="rId12"/>
    <p:sldId id="506" r:id="rId13"/>
    <p:sldId id="315" r:id="rId14"/>
    <p:sldId id="308" r:id="rId15"/>
    <p:sldId id="309" r:id="rId16"/>
    <p:sldId id="458" r:id="rId17"/>
    <p:sldId id="464" r:id="rId18"/>
    <p:sldId id="465" r:id="rId19"/>
    <p:sldId id="466" r:id="rId20"/>
    <p:sldId id="490" r:id="rId21"/>
    <p:sldId id="491" r:id="rId22"/>
    <p:sldId id="514" r:id="rId23"/>
    <p:sldId id="492" r:id="rId24"/>
    <p:sldId id="493" r:id="rId25"/>
    <p:sldId id="494" r:id="rId26"/>
    <p:sldId id="467" r:id="rId27"/>
    <p:sldId id="468" r:id="rId28"/>
    <p:sldId id="470" r:id="rId29"/>
    <p:sldId id="51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12693"/>
    <a:srgbClr val="CC99FF"/>
    <a:srgbClr val="99CCFF"/>
    <a:srgbClr val="5E7AA2"/>
    <a:srgbClr val="33CC33"/>
    <a:srgbClr val="CCCCFF"/>
    <a:srgbClr val="339933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>
        <p:scale>
          <a:sx n="100" d="100"/>
          <a:sy n="100" d="100"/>
        </p:scale>
        <p:origin x="-22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ieta.iancu\Desktop\ESTIMAT\2024\Final\HIV2025Estimates_Romania_16May2025_0734AM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explosion val="15"/>
          </c:dPt>
          <c:dPt>
            <c:idx val="1"/>
            <c:bubble3D val="0"/>
            <c:spPr>
              <a:solidFill>
                <a:srgbClr val="FFFF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Calibri" pitchFamily="34" charset="0"/>
                        <a:cs typeface="Calibri" pitchFamily="34" charset="0"/>
                      </a:rPr>
                      <a:t>159, </a:t>
                    </a:r>
                    <a:r>
                      <a:rPr lang="en-US" sz="1600" dirty="0" smtClean="0">
                        <a:latin typeface="Calibri" pitchFamily="34" charset="0"/>
                        <a:cs typeface="Calibri" pitchFamily="34" charset="0"/>
                      </a:rPr>
                      <a:t>(79%)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Calibri" pitchFamily="34" charset="0"/>
                        <a:cs typeface="Calibri" pitchFamily="34" charset="0"/>
                      </a:rPr>
                      <a:t>43</a:t>
                    </a:r>
                    <a:r>
                      <a:rPr lang="en-US" sz="1600" dirty="0">
                        <a:latin typeface="Calibri" pitchFamily="34" charset="0"/>
                        <a:cs typeface="Calibri" pitchFamily="34" charset="0"/>
                      </a:rPr>
                      <a:t>, </a:t>
                    </a:r>
                    <a:r>
                      <a:rPr lang="en-US" sz="1600" dirty="0" smtClean="0">
                        <a:latin typeface="Calibri" pitchFamily="34" charset="0"/>
                        <a:cs typeface="Calibri" pitchFamily="34" charset="0"/>
                      </a:rPr>
                      <a:t>(21%)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MASCULIN</c:v>
                </c:pt>
                <c:pt idx="1">
                  <c:v>FEMININ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159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FEMININ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MASCULIN</c:v>
                </c:pt>
                <c:pt idx="1">
                  <c:v>FEMININ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910757666919542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642D"/>
              </a:solidFill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Epi_graphs!$G$63:$G$77</c:f>
              <c:numCache>
                <c:formatCode>General</c:formatCode>
                <c:ptCount val="15"/>
                <c:pt idx="0">
                  <c:v>14613.1</c:v>
                </c:pt>
                <c:pt idx="1">
                  <c:v>14754.5</c:v>
                </c:pt>
                <c:pt idx="2">
                  <c:v>14968.8</c:v>
                </c:pt>
                <c:pt idx="3">
                  <c:v>15209</c:v>
                </c:pt>
                <c:pt idx="4">
                  <c:v>15479.3</c:v>
                </c:pt>
                <c:pt idx="5">
                  <c:v>15762.1</c:v>
                </c:pt>
                <c:pt idx="6">
                  <c:v>16048.3</c:v>
                </c:pt>
                <c:pt idx="7">
                  <c:v>16373.9</c:v>
                </c:pt>
                <c:pt idx="8">
                  <c:v>16596.2</c:v>
                </c:pt>
                <c:pt idx="9">
                  <c:v>16879.8</c:v>
                </c:pt>
                <c:pt idx="10">
                  <c:v>17025</c:v>
                </c:pt>
                <c:pt idx="11">
                  <c:v>17213.900000000001</c:v>
                </c:pt>
                <c:pt idx="12">
                  <c:v>17512.2</c:v>
                </c:pt>
                <c:pt idx="13">
                  <c:v>17650.400000000001</c:v>
                </c:pt>
                <c:pt idx="14">
                  <c:v>17766.8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05-4D6B-B4EE-18919EB14402}"/>
            </c:ext>
          </c:extLst>
        </c:ser>
        <c:ser>
          <c:idx val="1"/>
          <c:order val="1"/>
          <c:spPr>
            <a:ln>
              <a:solidFill>
                <a:srgbClr val="00642D"/>
              </a:solidFill>
              <a:prstDash val="sysDash"/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Epi_graphs!$H$63:$H$77</c:f>
              <c:numCache>
                <c:formatCode>General</c:formatCode>
                <c:ptCount val="15"/>
                <c:pt idx="0">
                  <c:v>13423.5</c:v>
                </c:pt>
                <c:pt idx="1">
                  <c:v>13461.4</c:v>
                </c:pt>
                <c:pt idx="2">
                  <c:v>13761.9</c:v>
                </c:pt>
                <c:pt idx="3">
                  <c:v>13896.9</c:v>
                </c:pt>
                <c:pt idx="4">
                  <c:v>14119.6</c:v>
                </c:pt>
                <c:pt idx="5">
                  <c:v>14301.8</c:v>
                </c:pt>
                <c:pt idx="6">
                  <c:v>14496.3</c:v>
                </c:pt>
                <c:pt idx="7">
                  <c:v>14863.1</c:v>
                </c:pt>
                <c:pt idx="8">
                  <c:v>14971.9</c:v>
                </c:pt>
                <c:pt idx="9">
                  <c:v>15100.5</c:v>
                </c:pt>
                <c:pt idx="10">
                  <c:v>15228.7</c:v>
                </c:pt>
                <c:pt idx="11">
                  <c:v>15379.1</c:v>
                </c:pt>
                <c:pt idx="12">
                  <c:v>15595.1</c:v>
                </c:pt>
                <c:pt idx="13">
                  <c:v>15684.9</c:v>
                </c:pt>
                <c:pt idx="14">
                  <c:v>15723.8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05-4D6B-B4EE-18919EB14402}"/>
            </c:ext>
          </c:extLst>
        </c:ser>
        <c:ser>
          <c:idx val="2"/>
          <c:order val="2"/>
          <c:spPr>
            <a:ln w="19050">
              <a:solidFill>
                <a:srgbClr val="00642D"/>
              </a:solidFill>
              <a:prstDash val="sysDash"/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Epi_graphs!$I$63:$I$77</c:f>
              <c:numCache>
                <c:formatCode>General</c:formatCode>
                <c:ptCount val="15"/>
                <c:pt idx="0">
                  <c:v>15624.1</c:v>
                </c:pt>
                <c:pt idx="1">
                  <c:v>15798.3</c:v>
                </c:pt>
                <c:pt idx="2">
                  <c:v>16185.8</c:v>
                </c:pt>
                <c:pt idx="3">
                  <c:v>16481.099999999999</c:v>
                </c:pt>
                <c:pt idx="4">
                  <c:v>16888.099999999999</c:v>
                </c:pt>
                <c:pt idx="5">
                  <c:v>17258.8</c:v>
                </c:pt>
                <c:pt idx="6">
                  <c:v>17586</c:v>
                </c:pt>
                <c:pt idx="7">
                  <c:v>18017.3</c:v>
                </c:pt>
                <c:pt idx="8">
                  <c:v>18269.7</c:v>
                </c:pt>
                <c:pt idx="9">
                  <c:v>18677.3</c:v>
                </c:pt>
                <c:pt idx="10">
                  <c:v>18938.900000000001</c:v>
                </c:pt>
                <c:pt idx="11">
                  <c:v>19225.099999999999</c:v>
                </c:pt>
                <c:pt idx="12">
                  <c:v>19619.2</c:v>
                </c:pt>
                <c:pt idx="13">
                  <c:v>19893.3</c:v>
                </c:pt>
                <c:pt idx="14">
                  <c:v>20150.7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05-4D6B-B4EE-18919EB14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58048"/>
        <c:axId val="154268032"/>
      </c:lineChart>
      <c:catAx>
        <c:axId val="1542580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txPr>
          <a:bodyPr anchor="ctr" anchorCtr="1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4268032"/>
        <c:crosses val="autoZero"/>
        <c:auto val="1"/>
        <c:lblAlgn val="ctr"/>
        <c:lblOffset val="100"/>
        <c:tickLblSkip val="1"/>
        <c:noMultiLvlLbl val="0"/>
      </c:catAx>
      <c:valAx>
        <c:axId val="1542680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4258048"/>
        <c:crosses val="autoZero"/>
        <c:crossBetween val="between"/>
      </c:valAx>
      <c:spPr>
        <a:solidFill>
          <a:srgbClr val="F8F8F8"/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910757666919542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642D"/>
              </a:solidFill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Epi_graphs!$J$63:$J$77</c:f>
              <c:numCache>
                <c:formatCode>General</c:formatCode>
                <c:ptCount val="15"/>
                <c:pt idx="0">
                  <c:v>620.41200000000003</c:v>
                </c:pt>
                <c:pt idx="1">
                  <c:v>607.85599999999999</c:v>
                </c:pt>
                <c:pt idx="2">
                  <c:v>609.18100000000004</c:v>
                </c:pt>
                <c:pt idx="3">
                  <c:v>630.36800000000005</c:v>
                </c:pt>
                <c:pt idx="4">
                  <c:v>648.04600000000005</c:v>
                </c:pt>
                <c:pt idx="5">
                  <c:v>636.71199999999999</c:v>
                </c:pt>
                <c:pt idx="6">
                  <c:v>610.18600000000004</c:v>
                </c:pt>
                <c:pt idx="7">
                  <c:v>592.51300000000003</c:v>
                </c:pt>
                <c:pt idx="8">
                  <c:v>559.26900000000001</c:v>
                </c:pt>
                <c:pt idx="9">
                  <c:v>532.14400000000001</c:v>
                </c:pt>
                <c:pt idx="10">
                  <c:v>488.09</c:v>
                </c:pt>
                <c:pt idx="11">
                  <c:v>467.31299999999999</c:v>
                </c:pt>
                <c:pt idx="12">
                  <c:v>446.459</c:v>
                </c:pt>
                <c:pt idx="13">
                  <c:v>425.613</c:v>
                </c:pt>
                <c:pt idx="14">
                  <c:v>384.35399999999998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FE-46AA-9B69-05F3CBCD54EF}"/>
            </c:ext>
          </c:extLst>
        </c:ser>
        <c:ser>
          <c:idx val="1"/>
          <c:order val="1"/>
          <c:spPr>
            <a:ln>
              <a:solidFill>
                <a:srgbClr val="00642D"/>
              </a:solidFill>
              <a:prstDash val="sysDash"/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Epi_graphs!$K$63:$K$77</c:f>
              <c:numCache>
                <c:formatCode>General</c:formatCode>
                <c:ptCount val="15"/>
                <c:pt idx="0">
                  <c:v>497.387</c:v>
                </c:pt>
                <c:pt idx="1">
                  <c:v>484.35599999999999</c:v>
                </c:pt>
                <c:pt idx="2">
                  <c:v>484.61399999999998</c:v>
                </c:pt>
                <c:pt idx="3">
                  <c:v>502.12599999999998</c:v>
                </c:pt>
                <c:pt idx="4">
                  <c:v>518.10400000000004</c:v>
                </c:pt>
                <c:pt idx="5">
                  <c:v>506.53800000000001</c:v>
                </c:pt>
                <c:pt idx="6">
                  <c:v>484.75</c:v>
                </c:pt>
                <c:pt idx="7">
                  <c:v>462.71300000000002</c:v>
                </c:pt>
                <c:pt idx="8">
                  <c:v>428.98700000000002</c:v>
                </c:pt>
                <c:pt idx="9">
                  <c:v>399.779</c:v>
                </c:pt>
                <c:pt idx="10">
                  <c:v>359.22899999999998</c:v>
                </c:pt>
                <c:pt idx="11">
                  <c:v>340.28</c:v>
                </c:pt>
                <c:pt idx="12">
                  <c:v>316.50099999999998</c:v>
                </c:pt>
                <c:pt idx="13">
                  <c:v>294.63600000000002</c:v>
                </c:pt>
                <c:pt idx="14">
                  <c:v>255.958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FE-46AA-9B69-05F3CBCD54EF}"/>
            </c:ext>
          </c:extLst>
        </c:ser>
        <c:ser>
          <c:idx val="2"/>
          <c:order val="2"/>
          <c:spPr>
            <a:ln>
              <a:solidFill>
                <a:srgbClr val="00642D"/>
              </a:solidFill>
              <a:prstDash val="sysDash"/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Epi_graphs!$L$63:$L$77</c:f>
              <c:numCache>
                <c:formatCode>General</c:formatCode>
                <c:ptCount val="15"/>
                <c:pt idx="0">
                  <c:v>696.85900000000004</c:v>
                </c:pt>
                <c:pt idx="1">
                  <c:v>689.78</c:v>
                </c:pt>
                <c:pt idx="2">
                  <c:v>699.72</c:v>
                </c:pt>
                <c:pt idx="3">
                  <c:v>736.03499999999997</c:v>
                </c:pt>
                <c:pt idx="4">
                  <c:v>766.39700000000005</c:v>
                </c:pt>
                <c:pt idx="5">
                  <c:v>758.28200000000004</c:v>
                </c:pt>
                <c:pt idx="6">
                  <c:v>736.36099999999999</c:v>
                </c:pt>
                <c:pt idx="7">
                  <c:v>719.10599999999999</c:v>
                </c:pt>
                <c:pt idx="8">
                  <c:v>684.51199999999994</c:v>
                </c:pt>
                <c:pt idx="9">
                  <c:v>654.69600000000003</c:v>
                </c:pt>
                <c:pt idx="10">
                  <c:v>613.95100000000002</c:v>
                </c:pt>
                <c:pt idx="11">
                  <c:v>597.98599999999999</c:v>
                </c:pt>
                <c:pt idx="12">
                  <c:v>575.79</c:v>
                </c:pt>
                <c:pt idx="13">
                  <c:v>559.38699999999994</c:v>
                </c:pt>
                <c:pt idx="14">
                  <c:v>520.26800000000003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FE-46AA-9B69-05F3CBCD5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92288"/>
        <c:axId val="154502272"/>
      </c:lineChart>
      <c:catAx>
        <c:axId val="15449228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crossAx val="154502272"/>
        <c:crosses val="autoZero"/>
        <c:auto val="1"/>
        <c:lblAlgn val="ctr"/>
        <c:lblOffset val="100"/>
        <c:tickLblSkip val="1"/>
        <c:noMultiLvlLbl val="0"/>
      </c:catAx>
      <c:valAx>
        <c:axId val="15450227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154492288"/>
        <c:crosses val="autoZero"/>
        <c:crossBetween val="between"/>
      </c:valAx>
      <c:spPr>
        <a:solidFill>
          <a:srgbClr val="F8F8F8"/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910757666919542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642D"/>
              </a:solidFill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Epi_graphs!$D$63:$D$77</c:f>
              <c:numCache>
                <c:formatCode>General</c:formatCode>
                <c:ptCount val="15"/>
                <c:pt idx="0">
                  <c:v>272.40199999999999</c:v>
                </c:pt>
                <c:pt idx="1">
                  <c:v>275.33699999999999</c:v>
                </c:pt>
                <c:pt idx="2">
                  <c:v>279.90800000000002</c:v>
                </c:pt>
                <c:pt idx="3">
                  <c:v>272.303</c:v>
                </c:pt>
                <c:pt idx="4">
                  <c:v>252.10900000000001</c:v>
                </c:pt>
                <c:pt idx="5">
                  <c:v>220.167</c:v>
                </c:pt>
                <c:pt idx="6">
                  <c:v>198.24700000000001</c:v>
                </c:pt>
                <c:pt idx="7">
                  <c:v>196.149</c:v>
                </c:pt>
                <c:pt idx="8">
                  <c:v>182.37899999999999</c:v>
                </c:pt>
                <c:pt idx="9">
                  <c:v>167.72300000000001</c:v>
                </c:pt>
                <c:pt idx="10">
                  <c:v>161.79900000000001</c:v>
                </c:pt>
                <c:pt idx="11">
                  <c:v>163.51499999999999</c:v>
                </c:pt>
                <c:pt idx="12">
                  <c:v>155.316</c:v>
                </c:pt>
                <c:pt idx="13">
                  <c:v>144.56100000000001</c:v>
                </c:pt>
                <c:pt idx="14">
                  <c:v>128.571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80-4879-A167-131412A9935E}"/>
            </c:ext>
          </c:extLst>
        </c:ser>
        <c:ser>
          <c:idx val="1"/>
          <c:order val="1"/>
          <c:spPr>
            <a:ln>
              <a:solidFill>
                <a:srgbClr val="00642D"/>
              </a:solidFill>
              <a:prstDash val="sysDash"/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Epi_graphs!$E$63:$E$77</c:f>
              <c:numCache>
                <c:formatCode>General</c:formatCode>
                <c:ptCount val="15"/>
                <c:pt idx="0">
                  <c:v>196.643</c:v>
                </c:pt>
                <c:pt idx="1">
                  <c:v>199.30699999999999</c:v>
                </c:pt>
                <c:pt idx="2">
                  <c:v>205.71</c:v>
                </c:pt>
                <c:pt idx="3">
                  <c:v>206.02199999999999</c:v>
                </c:pt>
                <c:pt idx="4">
                  <c:v>196.37</c:v>
                </c:pt>
                <c:pt idx="5">
                  <c:v>169.28899999999999</c:v>
                </c:pt>
                <c:pt idx="6">
                  <c:v>146.959</c:v>
                </c:pt>
                <c:pt idx="7">
                  <c:v>143.494</c:v>
                </c:pt>
                <c:pt idx="8">
                  <c:v>133.131</c:v>
                </c:pt>
                <c:pt idx="9">
                  <c:v>124.07599999999999</c:v>
                </c:pt>
                <c:pt idx="10">
                  <c:v>120.678</c:v>
                </c:pt>
                <c:pt idx="11">
                  <c:v>122.542</c:v>
                </c:pt>
                <c:pt idx="12">
                  <c:v>119.61499999999999</c:v>
                </c:pt>
                <c:pt idx="13">
                  <c:v>112.01</c:v>
                </c:pt>
                <c:pt idx="14">
                  <c:v>99.623199999999997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80-4879-A167-131412A9935E}"/>
            </c:ext>
          </c:extLst>
        </c:ser>
        <c:ser>
          <c:idx val="2"/>
          <c:order val="2"/>
          <c:spPr>
            <a:ln>
              <a:solidFill>
                <a:srgbClr val="00642D"/>
              </a:solidFill>
              <a:prstDash val="sysDash"/>
            </a:ln>
          </c:spPr>
          <c:marker>
            <c:symbol val="none"/>
          </c:marker>
          <c:cat>
            <c:strRef>
              <c:f>Epi_graphs!$C$63:$C$77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Epi_graphs!$F$63:$F$77</c:f>
              <c:numCache>
                <c:formatCode>General</c:formatCode>
                <c:ptCount val="15"/>
                <c:pt idx="0">
                  <c:v>342.93</c:v>
                </c:pt>
                <c:pt idx="1">
                  <c:v>342.25400000000002</c:v>
                </c:pt>
                <c:pt idx="2">
                  <c:v>343.57400000000001</c:v>
                </c:pt>
                <c:pt idx="3">
                  <c:v>332.67200000000003</c:v>
                </c:pt>
                <c:pt idx="4">
                  <c:v>306.61799999999999</c:v>
                </c:pt>
                <c:pt idx="5">
                  <c:v>271.048</c:v>
                </c:pt>
                <c:pt idx="6">
                  <c:v>243.352</c:v>
                </c:pt>
                <c:pt idx="7">
                  <c:v>242.64400000000001</c:v>
                </c:pt>
                <c:pt idx="8">
                  <c:v>226.71</c:v>
                </c:pt>
                <c:pt idx="9">
                  <c:v>208.91800000000001</c:v>
                </c:pt>
                <c:pt idx="10">
                  <c:v>203.9</c:v>
                </c:pt>
                <c:pt idx="11">
                  <c:v>205.84100000000001</c:v>
                </c:pt>
                <c:pt idx="12">
                  <c:v>193.14099999999999</c:v>
                </c:pt>
                <c:pt idx="13">
                  <c:v>178.351</c:v>
                </c:pt>
                <c:pt idx="14">
                  <c:v>158.70500000000001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80-4879-A167-131412A99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46560"/>
        <c:axId val="154548096"/>
      </c:lineChart>
      <c:catAx>
        <c:axId val="1545465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crossAx val="154548096"/>
        <c:crosses val="autoZero"/>
        <c:auto val="1"/>
        <c:lblAlgn val="ctr"/>
        <c:lblOffset val="100"/>
        <c:tickLblSkip val="1"/>
        <c:noMultiLvlLbl val="0"/>
      </c:catAx>
      <c:valAx>
        <c:axId val="15454809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154546560"/>
        <c:crosses val="autoZero"/>
        <c:crossBetween val="between"/>
      </c:valAx>
      <c:spPr>
        <a:solidFill>
          <a:srgbClr val="F8F8F8"/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HIV status</c:v>
          </c:tx>
          <c:spPr>
            <a:solidFill>
              <a:srgbClr val="4472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Treatment_graphs!$J$98:$J$112</c:f>
              <c:numCache>
                <c:formatCode>General</c:formatCode>
                <c:ptCount val="15"/>
                <c:pt idx="13">
                  <c:v>88</c:v>
                </c:pt>
                <c:pt idx="1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F0-4B4A-9BB1-6EB4AA104DE8}"/>
            </c:ext>
          </c:extLst>
        </c:ser>
        <c:ser>
          <c:idx val="1"/>
          <c:order val="1"/>
          <c:tx>
            <c:v>received ART</c:v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i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Treatment_graphs!$Y$98:$Y$112</c:f>
              <c:numCache>
                <c:formatCode>General</c:formatCode>
                <c:ptCount val="15"/>
                <c:pt idx="0">
                  <c:v>50</c:v>
                </c:pt>
                <c:pt idx="1">
                  <c:v>52</c:v>
                </c:pt>
                <c:pt idx="2">
                  <c:v>53</c:v>
                </c:pt>
                <c:pt idx="3">
                  <c:v>58</c:v>
                </c:pt>
                <c:pt idx="4">
                  <c:v>62</c:v>
                </c:pt>
                <c:pt idx="5">
                  <c:v>67</c:v>
                </c:pt>
                <c:pt idx="6">
                  <c:v>68</c:v>
                </c:pt>
                <c:pt idx="7">
                  <c:v>70</c:v>
                </c:pt>
                <c:pt idx="8">
                  <c:v>73</c:v>
                </c:pt>
                <c:pt idx="9">
                  <c:v>76</c:v>
                </c:pt>
                <c:pt idx="10">
                  <c:v>76</c:v>
                </c:pt>
                <c:pt idx="11">
                  <c:v>77</c:v>
                </c:pt>
                <c:pt idx="12">
                  <c:v>79</c:v>
                </c:pt>
                <c:pt idx="13">
                  <c:v>82</c:v>
                </c:pt>
                <c:pt idx="14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F0-4B4A-9BB1-6EB4AA104DE8}"/>
            </c:ext>
          </c:extLst>
        </c:ser>
        <c:ser>
          <c:idx val="2"/>
          <c:order val="2"/>
          <c:tx>
            <c:v>are virally suppressed</c:v>
          </c:tx>
          <c:spPr>
            <a:solidFill>
              <a:srgbClr val="65FF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Treatment_graphs!$AN$98:$AN$112</c:f>
              <c:numCache>
                <c:formatCode>General</c:formatCode>
                <c:ptCount val="15"/>
                <c:pt idx="7">
                  <c:v>68</c:v>
                </c:pt>
                <c:pt idx="8">
                  <c:v>64</c:v>
                </c:pt>
                <c:pt idx="9">
                  <c:v>64</c:v>
                </c:pt>
                <c:pt idx="10">
                  <c:v>68</c:v>
                </c:pt>
                <c:pt idx="11">
                  <c:v>68</c:v>
                </c:pt>
                <c:pt idx="12">
                  <c:v>70</c:v>
                </c:pt>
                <c:pt idx="13">
                  <c:v>75</c:v>
                </c:pt>
                <c:pt idx="14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F0-4B4A-9BB1-6EB4AA104D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933504"/>
        <c:axId val="154951680"/>
      </c:barChart>
      <c:catAx>
        <c:axId val="1549335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txPr>
          <a:bodyPr anchor="ctr" anchorCtr="1"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4951680"/>
        <c:crosses val="autoZero"/>
        <c:auto val="1"/>
        <c:lblAlgn val="ctr"/>
        <c:lblOffset val="100"/>
        <c:noMultiLvlLbl val="0"/>
      </c:catAx>
      <c:valAx>
        <c:axId val="15495168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/>
                  <a:t>%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4933504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9.8530366630999837E-4"/>
          <c:y val="0.90797109180333058"/>
          <c:w val="0.99901469633369"/>
          <c:h val="9.0651041849185932E-2"/>
        </c:manualLayout>
      </c:layout>
      <c:overlay val="0"/>
      <c:txPr>
        <a:bodyPr/>
        <a:lstStyle/>
        <a:p>
          <a:pPr>
            <a:defRPr sz="9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HIV status</c:v>
          </c:tx>
          <c:spPr>
            <a:solidFill>
              <a:srgbClr val="4472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Treatment_graphs!$G$98:$G$112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94</c:v>
                </c:pt>
                <c:pt idx="10">
                  <c:v>93</c:v>
                </c:pt>
                <c:pt idx="11">
                  <c:v>96</c:v>
                </c:pt>
                <c:pt idx="12">
                  <c:v>87</c:v>
                </c:pt>
                <c:pt idx="13">
                  <c:v>79</c:v>
                </c:pt>
                <c:pt idx="14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3D-428D-86B3-94174D65EA72}"/>
            </c:ext>
          </c:extLst>
        </c:ser>
        <c:ser>
          <c:idx val="1"/>
          <c:order val="1"/>
          <c:tx>
            <c:v>received ART</c:v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14"/>
              <c:layout>
                <c:manualLayout>
                  <c:x val="5.225570458108471E-3"/>
                  <c:y val="-1.9659239842726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Treatment_graphs!$V$98:$V$112</c:f>
              <c:numCache>
                <c:formatCode>General</c:formatCode>
                <c:ptCount val="15"/>
                <c:pt idx="0">
                  <c:v>83</c:v>
                </c:pt>
                <c:pt idx="1">
                  <c:v>85</c:v>
                </c:pt>
                <c:pt idx="2">
                  <c:v>87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85</c:v>
                </c:pt>
                <c:pt idx="7">
                  <c:v>91</c:v>
                </c:pt>
                <c:pt idx="8">
                  <c:v>84</c:v>
                </c:pt>
                <c:pt idx="9">
                  <c:v>89</c:v>
                </c:pt>
                <c:pt idx="10">
                  <c:v>84</c:v>
                </c:pt>
                <c:pt idx="11">
                  <c:v>90</c:v>
                </c:pt>
                <c:pt idx="12">
                  <c:v>80</c:v>
                </c:pt>
                <c:pt idx="13">
                  <c:v>79</c:v>
                </c:pt>
                <c:pt idx="14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3D-428D-86B3-94174D65EA72}"/>
            </c:ext>
          </c:extLst>
        </c:ser>
        <c:ser>
          <c:idx val="2"/>
          <c:order val="2"/>
          <c:tx>
            <c:v>are virally suppressed</c:v>
          </c:tx>
          <c:spPr>
            <a:solidFill>
              <a:srgbClr val="65FF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Treatment_graphs!$AK$98:$AK$112</c:f>
              <c:numCache>
                <c:formatCode>General</c:formatCode>
                <c:ptCount val="15"/>
                <c:pt idx="7">
                  <c:v>88</c:v>
                </c:pt>
                <c:pt idx="8">
                  <c:v>74</c:v>
                </c:pt>
                <c:pt idx="9">
                  <c:v>72</c:v>
                </c:pt>
                <c:pt idx="11">
                  <c:v>80</c:v>
                </c:pt>
                <c:pt idx="12">
                  <c:v>71</c:v>
                </c:pt>
                <c:pt idx="13">
                  <c:v>71</c:v>
                </c:pt>
                <c:pt idx="14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3D-428D-86B3-94174D65EA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993024"/>
        <c:axId val="154994560"/>
      </c:barChart>
      <c:catAx>
        <c:axId val="15499302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txPr>
          <a:bodyPr anchor="ctr" anchorCtr="1"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4994560"/>
        <c:crosses val="autoZero"/>
        <c:auto val="1"/>
        <c:lblAlgn val="ctr"/>
        <c:lblOffset val="100"/>
        <c:noMultiLvlLbl val="0"/>
      </c:catAx>
      <c:valAx>
        <c:axId val="15499456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CH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4993024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9.8528324439047009E-4"/>
          <c:y val="0.91969819890813165"/>
          <c:w val="0.99901469633369"/>
          <c:h val="8.0301793669923571E-2"/>
        </c:manualLayout>
      </c:layout>
      <c:overlay val="0"/>
      <c:txPr>
        <a:bodyPr/>
        <a:lstStyle/>
        <a:p>
          <a:pPr>
            <a:defRPr sz="9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HIV status</c:v>
          </c:tx>
          <c:spPr>
            <a:solidFill>
              <a:srgbClr val="4472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Treatment_graphs!$P$98:$P$112</c:f>
              <c:numCache>
                <c:formatCode>General</c:formatCode>
                <c:ptCount val="15"/>
                <c:pt idx="13">
                  <c:v>85</c:v>
                </c:pt>
                <c:pt idx="1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CA-4516-8967-E1924A6C7EA3}"/>
            </c:ext>
          </c:extLst>
        </c:ser>
        <c:ser>
          <c:idx val="1"/>
          <c:order val="1"/>
          <c:tx>
            <c:v>received ART</c:v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i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Treatment_graphs!$AE$98:$AE$112</c:f>
              <c:numCache>
                <c:formatCode>General</c:formatCode>
                <c:ptCount val="15"/>
                <c:pt idx="0">
                  <c:v>45</c:v>
                </c:pt>
                <c:pt idx="1">
                  <c:v>47</c:v>
                </c:pt>
                <c:pt idx="2">
                  <c:v>48</c:v>
                </c:pt>
                <c:pt idx="3">
                  <c:v>58</c:v>
                </c:pt>
                <c:pt idx="4">
                  <c:v>61</c:v>
                </c:pt>
                <c:pt idx="5">
                  <c:v>65</c:v>
                </c:pt>
                <c:pt idx="6">
                  <c:v>64</c:v>
                </c:pt>
                <c:pt idx="7">
                  <c:v>67</c:v>
                </c:pt>
                <c:pt idx="8">
                  <c:v>70</c:v>
                </c:pt>
                <c:pt idx="9">
                  <c:v>73</c:v>
                </c:pt>
                <c:pt idx="10">
                  <c:v>73</c:v>
                </c:pt>
                <c:pt idx="11">
                  <c:v>75</c:v>
                </c:pt>
                <c:pt idx="12">
                  <c:v>78</c:v>
                </c:pt>
                <c:pt idx="13">
                  <c:v>81</c:v>
                </c:pt>
                <c:pt idx="14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CA-4516-8967-E1924A6C7EA3}"/>
            </c:ext>
          </c:extLst>
        </c:ser>
        <c:ser>
          <c:idx val="2"/>
          <c:order val="2"/>
          <c:tx>
            <c:v>are virally suppressed</c:v>
          </c:tx>
          <c:spPr>
            <a:solidFill>
              <a:srgbClr val="65FF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Treatment_graphs!$AT$98:$AT$112</c:f>
              <c:numCache>
                <c:formatCode>General</c:formatCode>
                <c:ptCount val="15"/>
                <c:pt idx="7">
                  <c:v>65</c:v>
                </c:pt>
                <c:pt idx="8">
                  <c:v>61</c:v>
                </c:pt>
                <c:pt idx="9">
                  <c:v>62</c:v>
                </c:pt>
                <c:pt idx="10">
                  <c:v>66</c:v>
                </c:pt>
                <c:pt idx="11">
                  <c:v>66</c:v>
                </c:pt>
                <c:pt idx="12">
                  <c:v>69</c:v>
                </c:pt>
                <c:pt idx="13">
                  <c:v>75</c:v>
                </c:pt>
                <c:pt idx="1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CA-4516-8967-E1924A6C7E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062656"/>
        <c:axId val="155064192"/>
      </c:barChart>
      <c:catAx>
        <c:axId val="1550626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txPr>
          <a:bodyPr anchor="ctr" anchorCtr="1"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5064192"/>
        <c:crosses val="autoZero"/>
        <c:auto val="1"/>
        <c:lblAlgn val="ctr"/>
        <c:lblOffset val="100"/>
        <c:noMultiLvlLbl val="0"/>
      </c:catAx>
      <c:valAx>
        <c:axId val="15506419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CH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5062656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9.8530366630999837E-4"/>
          <c:y val="0.91786120254920867"/>
          <c:w val="0.99901469633369"/>
          <c:h val="8.0760931103308065E-2"/>
        </c:manualLayout>
      </c:layout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HIV status</c:v>
          </c:tx>
          <c:spPr>
            <a:solidFill>
              <a:srgbClr val="4472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Treatment_graphs!$M$98:$M$112</c:f>
              <c:numCache>
                <c:formatCode>General</c:formatCode>
                <c:ptCount val="15"/>
                <c:pt idx="13">
                  <c:v>92</c:v>
                </c:pt>
                <c:pt idx="14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0-4111-8F58-0E87EC4BF290}"/>
            </c:ext>
          </c:extLst>
        </c:ser>
        <c:ser>
          <c:idx val="1"/>
          <c:order val="1"/>
          <c:tx>
            <c:v>received ART</c:v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i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Treatment_graphs!$AB$98:$AB$112</c:f>
              <c:numCache>
                <c:formatCode>General</c:formatCode>
                <c:ptCount val="15"/>
                <c:pt idx="0">
                  <c:v>58</c:v>
                </c:pt>
                <c:pt idx="1">
                  <c:v>59</c:v>
                </c:pt>
                <c:pt idx="2">
                  <c:v>59</c:v>
                </c:pt>
                <c:pt idx="3">
                  <c:v>58</c:v>
                </c:pt>
                <c:pt idx="4">
                  <c:v>63</c:v>
                </c:pt>
                <c:pt idx="5">
                  <c:v>69</c:v>
                </c:pt>
                <c:pt idx="6">
                  <c:v>75</c:v>
                </c:pt>
                <c:pt idx="7">
                  <c:v>76</c:v>
                </c:pt>
                <c:pt idx="8">
                  <c:v>78</c:v>
                </c:pt>
                <c:pt idx="9">
                  <c:v>80</c:v>
                </c:pt>
                <c:pt idx="10">
                  <c:v>80</c:v>
                </c:pt>
                <c:pt idx="11">
                  <c:v>81</c:v>
                </c:pt>
                <c:pt idx="12">
                  <c:v>81</c:v>
                </c:pt>
                <c:pt idx="13">
                  <c:v>85</c:v>
                </c:pt>
                <c:pt idx="1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70-4111-8F58-0E87EC4BF290}"/>
            </c:ext>
          </c:extLst>
        </c:ser>
        <c:ser>
          <c:idx val="2"/>
          <c:order val="2"/>
          <c:tx>
            <c:v>are virally suppressed</c:v>
          </c:tx>
          <c:spPr>
            <a:solidFill>
              <a:srgbClr val="65FF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Treatment_graphs!$C$98:$C$112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Treatment_graphs!$AQ$97:$AQ$112</c:f>
              <c:numCache>
                <c:formatCode>General</c:formatCode>
                <c:ptCount val="15"/>
                <c:pt idx="7">
                  <c:v>74</c:v>
                </c:pt>
                <c:pt idx="8">
                  <c:v>69</c:v>
                </c:pt>
                <c:pt idx="9">
                  <c:v>67</c:v>
                </c:pt>
                <c:pt idx="10">
                  <c:v>72</c:v>
                </c:pt>
                <c:pt idx="11">
                  <c:v>71</c:v>
                </c:pt>
                <c:pt idx="12">
                  <c:v>73</c:v>
                </c:pt>
                <c:pt idx="13">
                  <c:v>77</c:v>
                </c:pt>
                <c:pt idx="14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70-4111-8F58-0E87EC4BF2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203840"/>
        <c:axId val="155213824"/>
      </c:barChart>
      <c:catAx>
        <c:axId val="1552038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txPr>
          <a:bodyPr anchor="ctr" anchorCtr="1"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5213824"/>
        <c:crosses val="autoZero"/>
        <c:auto val="1"/>
        <c:lblAlgn val="ctr"/>
        <c:lblOffset val="100"/>
        <c:noMultiLvlLbl val="0"/>
      </c:catAx>
      <c:valAx>
        <c:axId val="15521382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5203840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9.8530366630999837E-4"/>
          <c:y val="0.91156091560080954"/>
          <c:w val="0.99901469633369"/>
          <c:h val="8.7061394472074935E-2"/>
        </c:manualLayout>
      </c:layout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0.11987</cdr:x>
      <cdr:y>0.86758</cdr:y>
    </cdr:from>
    <cdr:to>
      <cdr:x>0.51249</cdr:x>
      <cdr:y>0.93626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92ED67B-13E9-B82B-44D2-3864DB5C3E08}"/>
            </a:ext>
          </a:extLst>
        </cdr:cNvPr>
        <cdr:cNvSpPr txBox="1"/>
      </cdr:nvSpPr>
      <cdr:spPr>
        <a:xfrm xmlns:a="http://schemas.openxmlformats.org/drawingml/2006/main">
          <a:off x="791639" y="3342221"/>
          <a:ext cx="2592863" cy="264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00" dirty="0">
              <a:solidFill>
                <a:srgbClr val="0070C0"/>
              </a:solidFill>
              <a:latin typeface="Calibri" pitchFamily="34" charset="0"/>
              <a:ea typeface="+mn-ea"/>
              <a:cs typeface="Calibri" pitchFamily="34" charset="0"/>
            </a:rPr>
            <a:t>Percentage of people living with HIV who: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0.12069</cdr:x>
      <cdr:y>0.88372</cdr:y>
    </cdr:from>
    <cdr:to>
      <cdr:x>0.52036</cdr:x>
      <cdr:y>0.95336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92ED67B-13E9-B82B-44D2-3864DB5C3E08}"/>
            </a:ext>
          </a:extLst>
        </cdr:cNvPr>
        <cdr:cNvSpPr txBox="1"/>
      </cdr:nvSpPr>
      <cdr:spPr>
        <a:xfrm xmlns:a="http://schemas.openxmlformats.org/drawingml/2006/main">
          <a:off x="504056" y="2736304"/>
          <a:ext cx="1669207" cy="215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8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Percentage of people living with HIV who: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0.11904</cdr:x>
      <cdr:y>0.86758</cdr:y>
    </cdr:from>
    <cdr:to>
      <cdr:x>0.51419</cdr:x>
      <cdr:y>0.93626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92ED67B-13E9-B82B-44D2-3864DB5C3E08}"/>
            </a:ext>
          </a:extLst>
        </cdr:cNvPr>
        <cdr:cNvSpPr txBox="1"/>
      </cdr:nvSpPr>
      <cdr:spPr>
        <a:xfrm xmlns:a="http://schemas.openxmlformats.org/drawingml/2006/main">
          <a:off x="781073" y="3342213"/>
          <a:ext cx="2592842" cy="264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00" dirty="0">
              <a:solidFill>
                <a:srgbClr val="0070C0"/>
              </a:solidFill>
              <a:latin typeface="Calibri" pitchFamily="34" charset="0"/>
              <a:ea typeface="+mn-ea"/>
              <a:cs typeface="Calibri" pitchFamily="34" charset="0"/>
            </a:rPr>
            <a:t>Percentage of people living with HIV who: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0.11895</cdr:x>
      <cdr:y>0.86611</cdr:y>
    </cdr:from>
    <cdr:to>
      <cdr:x>0.51927</cdr:x>
      <cdr:y>0.93555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92ED67B-13E9-B82B-44D2-3864DB5C3E08}"/>
            </a:ext>
          </a:extLst>
        </cdr:cNvPr>
        <cdr:cNvSpPr txBox="1"/>
      </cdr:nvSpPr>
      <cdr:spPr>
        <a:xfrm xmlns:a="http://schemas.openxmlformats.org/drawingml/2006/main">
          <a:off x="770465" y="3299884"/>
          <a:ext cx="2592873" cy="264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000" dirty="0">
              <a:solidFill>
                <a:srgbClr val="0070C0"/>
              </a:solidFill>
              <a:latin typeface="Calibri" pitchFamily="34" charset="0"/>
              <a:ea typeface="+mn-ea"/>
              <a:cs typeface="Calibri" pitchFamily="34" charset="0"/>
            </a:rPr>
            <a:t>Percentage of people living with HIV who: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76ED15-8822-463A-BEB0-6086E084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0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36AE-2072-4D9F-A573-0919713D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9B96-3E37-49D4-8B62-716057FA8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42D2-0E63-4B48-926C-976D8CFD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69163-9FBA-464F-A09D-BD1AEE4AF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2937-2211-4C42-8C77-1B0311FE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2871-7C96-4382-925A-FEDCC139C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AED0-B935-4F1E-A90A-A61F50D55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AB9F-FE0D-49D9-95A5-8D029661E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B82A-B5C8-49EF-9352-AD6B6CC4F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F9BA-E9C1-4AA7-ADF2-B660BEA0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6451-8736-424B-BD2C-174C87B85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4AD6-1749-4026-B93A-64FAE762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6B0FEB7-3B1E-4246-9590-59C9722FC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cdc.europa.eu/en/publications-data/hiv-aids-surveillance-europe-2024-2023-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cdc.europa.eu/en/publications-data/hiv-aids-surveillance-europe-2024-2023-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cdc.europa.eu/en/publications-data/hiv-aids-surveillance-europe-2024-2023-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ur-lex.europa.eu/LexUriServ/LexUriServ.do?uri=CONSLEG:2002D0253:20120927:EN:PD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PDF/?uri=CELEX:32018D0945&amp;from=EN#page=2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683568" y="1196752"/>
            <a:ext cx="7772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130000"/>
              </a:lnSpc>
              <a:defRPr/>
            </a:pPr>
            <a:r>
              <a:rPr lang="ro-RO" sz="3200" b="1" dirty="0">
                <a:latin typeface="Calibri" pitchFamily="34" charset="0"/>
              </a:rPr>
              <a:t>EVOLUȚIA </a:t>
            </a:r>
            <a:r>
              <a:rPr lang="ro-RO" sz="3200" b="1" dirty="0" smtClean="0">
                <a:latin typeface="Calibri" pitchFamily="34" charset="0"/>
              </a:rPr>
              <a:t>HIV </a:t>
            </a:r>
            <a:r>
              <a:rPr lang="ro-RO" sz="3200" b="1" dirty="0">
                <a:latin typeface="Calibri" pitchFamily="34" charset="0"/>
              </a:rPr>
              <a:t>ÎN ROMÂNIA</a:t>
            </a:r>
            <a:r>
              <a:rPr lang="en-US" sz="3200" b="1" dirty="0">
                <a:latin typeface="Calibri" pitchFamily="34" charset="0"/>
              </a:rPr>
              <a:t/>
            </a:r>
            <a:br>
              <a:rPr lang="en-US" sz="3200" b="1" dirty="0">
                <a:latin typeface="Calibri" pitchFamily="34" charset="0"/>
              </a:rPr>
            </a:br>
            <a:r>
              <a:rPr lang="en-US" sz="3200" b="1" dirty="0" smtClean="0">
                <a:latin typeface="Calibri" pitchFamily="34" charset="0"/>
              </a:rPr>
              <a:t>30 IUNIE 2025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3" name="Picture 4" descr="C:\Users\mariana.mardarescu\AppData\Local\Microsoft\Windows\Temporary Internet Files\Content.IE5\IK6X5JIA\AIDS-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-36136"/>
            <a:ext cx="1091938" cy="190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6583363"/>
            <a:ext cx="5979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itchFamily="34" charset="0"/>
                <a:cs typeface="Calibri" pitchFamily="34" charset="0"/>
              </a:rPr>
              <a:t>Sursa: Compartimentul pentru Monitorizarea şi Evaluarea Infecţiei HIV/SIDA în România – 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N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BI “Prof.Dr.M.Balş”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DISTRIBUŢIA CAZURILOR NOI HIV/SIDA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DEPISTATE </a:t>
            </a:r>
            <a:r>
              <a:rPr lang="ro-RO" sz="1600" b="1" dirty="0">
                <a:solidFill>
                  <a:schemeClr val="tx1"/>
                </a:solidFill>
                <a:latin typeface="Calibri" pitchFamily="34" charset="0"/>
              </a:rPr>
              <a:t>ÎN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PERIOADA 01.01-30.06.2025</a:t>
            </a: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DUPĂ CALEA PROBABILĂ DE TRANSMITERE</a:t>
            </a:r>
            <a:endParaRPr lang="en-US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77300"/>
              </p:ext>
            </p:extLst>
          </p:nvPr>
        </p:nvGraphicFramePr>
        <p:xfrm>
          <a:off x="550863" y="1719263"/>
          <a:ext cx="8243887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Worksheet" r:id="rId3" imgW="7905718" imgH="3114504" progId="Excel.Sheet.8">
                  <p:embed/>
                </p:oleObj>
              </mc:Choice>
              <mc:Fallback>
                <p:oleObj name="Worksheet" r:id="rId3" imgW="7905718" imgH="3114504" progId="Excel.Sheet.8">
                  <p:embed/>
                  <p:pic>
                    <p:nvPicPr>
                      <p:cNvPr id="0" name="Picture 1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719263"/>
                        <a:ext cx="8243887" cy="324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54"/>
          <p:cNvSpPr>
            <a:spLocks noChangeShapeType="1"/>
          </p:cNvSpPr>
          <p:nvPr/>
        </p:nvSpPr>
        <p:spPr bwMode="auto">
          <a:xfrm>
            <a:off x="1219200" y="1495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Line 409"/>
          <p:cNvSpPr>
            <a:spLocks noChangeShapeType="1"/>
          </p:cNvSpPr>
          <p:nvPr/>
        </p:nvSpPr>
        <p:spPr bwMode="auto">
          <a:xfrm>
            <a:off x="609600" y="1495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Line 465"/>
          <p:cNvSpPr>
            <a:spLocks noChangeShapeType="1"/>
          </p:cNvSpPr>
          <p:nvPr/>
        </p:nvSpPr>
        <p:spPr bwMode="auto">
          <a:xfrm>
            <a:off x="0" y="1495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Rectangle 55"/>
          <p:cNvSpPr>
            <a:spLocks noChangeArrowheads="1"/>
          </p:cNvSpPr>
          <p:nvPr/>
        </p:nvSpPr>
        <p:spPr bwMode="auto">
          <a:xfrm>
            <a:off x="16421" y="3302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altLang="en-US" sz="1400" b="1" dirty="0">
                <a:latin typeface="Calibri" pitchFamily="34" charset="0"/>
                <a:cs typeface="Arial" pitchFamily="34" charset="0"/>
              </a:rPr>
              <a:t>CAZURI NOI </a:t>
            </a:r>
            <a:r>
              <a:rPr lang="it-IT" altLang="en-US" sz="1400" b="1" dirty="0" smtClean="0">
                <a:latin typeface="Calibri" pitchFamily="34" charset="0"/>
                <a:cs typeface="Arial" pitchFamily="34" charset="0"/>
              </a:rPr>
              <a:t>HIV/SIDA </a:t>
            </a:r>
            <a:r>
              <a:rPr lang="it-IT" altLang="en-US" sz="1400" b="1" dirty="0">
                <a:latin typeface="Calibri" pitchFamily="34" charset="0"/>
                <a:cs typeface="Arial" pitchFamily="34" charset="0"/>
              </a:rPr>
              <a:t>RAPORTATE IN BAZA NATIONALA IN ANII </a:t>
            </a:r>
            <a:r>
              <a:rPr lang="it-IT" altLang="en-US" sz="1400" b="1" dirty="0" smtClean="0">
                <a:latin typeface="Calibri" pitchFamily="34" charset="0"/>
                <a:cs typeface="Arial" pitchFamily="34" charset="0"/>
              </a:rPr>
              <a:t>2009-20</a:t>
            </a:r>
            <a:r>
              <a:rPr lang="ro-RO" altLang="en-US" sz="1400" b="1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latin typeface="Calibri" pitchFamily="34" charset="0"/>
                <a:cs typeface="Arial" pitchFamily="34" charset="0"/>
              </a:rPr>
              <a:t>5</a:t>
            </a:r>
            <a:endParaRPr lang="it-IT" altLang="en-US" sz="1400" b="1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it-IT" altLang="en-US" sz="1400" b="1" i="1" dirty="0">
                <a:latin typeface="Calibri" pitchFamily="34" charset="0"/>
                <a:cs typeface="Arial" pitchFamily="34" charset="0"/>
              </a:rPr>
              <a:t>VERSUS</a:t>
            </a:r>
            <a:endParaRPr lang="en-US" altLang="en-US" sz="1400" b="1" i="1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it-IT" altLang="en-US" sz="1400" b="1" dirty="0">
                <a:latin typeface="Calibri" pitchFamily="34" charset="0"/>
                <a:cs typeface="Arial" pitchFamily="34" charset="0"/>
              </a:rPr>
              <a:t>CAZURI NOI </a:t>
            </a:r>
            <a:r>
              <a:rPr lang="it-IT" altLang="en-US" sz="1400" b="1" dirty="0" smtClean="0">
                <a:latin typeface="Calibri" pitchFamily="34" charset="0"/>
                <a:cs typeface="Arial" pitchFamily="34" charset="0"/>
              </a:rPr>
              <a:t>HIV/SIDA </a:t>
            </a:r>
            <a:r>
              <a:rPr lang="it-IT" altLang="en-US" sz="1400" b="1" dirty="0">
                <a:latin typeface="Calibri" pitchFamily="34" charset="0"/>
                <a:cs typeface="Arial" pitchFamily="34" charset="0"/>
              </a:rPr>
              <a:t>LA UTILIZATORII DE DROGURI I.V. RAPORTATE IN BAZA NATIONALA IN ANII </a:t>
            </a:r>
            <a:r>
              <a:rPr lang="it-IT" altLang="en-US" sz="1400" b="1" dirty="0" smtClean="0">
                <a:latin typeface="Calibri" pitchFamily="34" charset="0"/>
                <a:cs typeface="Arial" pitchFamily="34" charset="0"/>
              </a:rPr>
              <a:t>2009-20</a:t>
            </a:r>
            <a:r>
              <a:rPr lang="ro-RO" altLang="en-US" sz="1400" b="1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latin typeface="Calibri" pitchFamily="34" charset="0"/>
                <a:cs typeface="Arial" pitchFamily="34" charset="0"/>
              </a:rPr>
              <a:t>5</a:t>
            </a:r>
            <a:endParaRPr lang="it-IT" altLang="en-US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0" y="6583363"/>
            <a:ext cx="6135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altLang="en-US" sz="1000" dirty="0">
                <a:latin typeface="Calibri" pitchFamily="34" charset="0"/>
                <a:cs typeface="Calibri" pitchFamily="34" charset="0"/>
              </a:rPr>
              <a:t>Sursa: Compartimentul pentru Monitorizarea şi Evaluarea Infecţiei HIV/SIDA în România – I</a:t>
            </a:r>
            <a:r>
              <a:rPr lang="en-US" altLang="en-US" sz="1000" dirty="0">
                <a:latin typeface="Calibri" pitchFamily="34" charset="0"/>
                <a:cs typeface="Calibri" pitchFamily="34" charset="0"/>
              </a:rPr>
              <a:t>N</a:t>
            </a:r>
            <a:r>
              <a:rPr lang="ro-RO" altLang="en-US" sz="1000" dirty="0">
                <a:latin typeface="Calibri" pitchFamily="34" charset="0"/>
                <a:cs typeface="Calibri" pitchFamily="34" charset="0"/>
              </a:rPr>
              <a:t>BI “Prof.Dr.M.Balş”</a:t>
            </a:r>
            <a:endParaRPr lang="en-US" altLang="en-US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85684"/>
              </p:ext>
            </p:extLst>
          </p:nvPr>
        </p:nvGraphicFramePr>
        <p:xfrm>
          <a:off x="285720" y="1285861"/>
          <a:ext cx="8572552" cy="2143139"/>
        </p:xfrm>
        <a:graphic>
          <a:graphicData uri="http://schemas.openxmlformats.org/drawingml/2006/table">
            <a:tbl>
              <a:tblPr/>
              <a:tblGrid>
                <a:gridCol w="637581"/>
                <a:gridCol w="382549"/>
                <a:gridCol w="382549"/>
                <a:gridCol w="382549"/>
                <a:gridCol w="370956"/>
                <a:gridCol w="370956"/>
                <a:gridCol w="417324"/>
                <a:gridCol w="417324"/>
                <a:gridCol w="417324"/>
                <a:gridCol w="417324"/>
                <a:gridCol w="370956"/>
                <a:gridCol w="373855"/>
                <a:gridCol w="382549"/>
                <a:gridCol w="382549"/>
                <a:gridCol w="405732"/>
                <a:gridCol w="405732"/>
                <a:gridCol w="405732"/>
                <a:gridCol w="408631"/>
                <a:gridCol w="405732"/>
                <a:gridCol w="417324"/>
                <a:gridCol w="417324"/>
              </a:tblGrid>
              <a:tr h="1556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CRITERIU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ANUL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8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NUMAR CAZURI DE INFECTIE  HIV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NUMAR CAZURI SIDA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TOTAL CAZURI DE INFECTIE HIV/SIDA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71181"/>
              </p:ext>
            </p:extLst>
          </p:nvPr>
        </p:nvGraphicFramePr>
        <p:xfrm>
          <a:off x="285718" y="3714752"/>
          <a:ext cx="8572564" cy="2290768"/>
        </p:xfrm>
        <a:graphic>
          <a:graphicData uri="http://schemas.openxmlformats.org/drawingml/2006/table">
            <a:tbl>
              <a:tblPr/>
              <a:tblGrid>
                <a:gridCol w="918638"/>
                <a:gridCol w="551183"/>
                <a:gridCol w="551183"/>
                <a:gridCol w="551183"/>
                <a:gridCol w="534481"/>
                <a:gridCol w="534481"/>
                <a:gridCol w="601289"/>
                <a:gridCol w="601289"/>
                <a:gridCol w="601289"/>
                <a:gridCol w="601289"/>
                <a:gridCol w="534481"/>
                <a:gridCol w="538656"/>
                <a:gridCol w="484374"/>
                <a:gridCol w="484374"/>
                <a:gridCol w="484374"/>
              </a:tblGrid>
              <a:tr h="152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CRITERIU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ANUL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en-US" sz="9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din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NUMAR CAZURI DE INFECTIE  HIV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NUMAR CAZURI SIDA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9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latin typeface="Calibri" pitchFamily="34" charset="0"/>
                          <a:cs typeface="Calibri" pitchFamily="34" charset="0"/>
                        </a:rPr>
                        <a:t>TOTAL CAZURI DE INFECTIE HIV/SIDA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8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115888"/>
            <a:ext cx="8915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o-RO" sz="1800" b="1" dirty="0">
                <a:solidFill>
                  <a:schemeClr val="tx1"/>
                </a:solidFill>
                <a:latin typeface="Calibri" pitchFamily="34" charset="0"/>
              </a:rPr>
              <a:t>Tendinţe în calea de transmitere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Rom</a:t>
            </a:r>
            <a:r>
              <a:rPr lang="ro-RO" sz="1800" b="1" dirty="0">
                <a:solidFill>
                  <a:schemeClr val="tx1"/>
                </a:solidFill>
                <a:latin typeface="Calibri" pitchFamily="34" charset="0"/>
              </a:rPr>
              <a:t>â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</a:rPr>
              <a:t>nia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1800" b="1" dirty="0" smtClean="0">
                <a:solidFill>
                  <a:schemeClr val="tx1"/>
                </a:solidFill>
                <a:latin typeface="Calibri" pitchFamily="34" charset="0"/>
              </a:rPr>
              <a:t>2007-202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ro-RO" sz="1800" b="1" dirty="0" smtClean="0">
                <a:solidFill>
                  <a:schemeClr val="tx1"/>
                </a:solidFill>
                <a:latin typeface="Calibri" pitchFamily="34" charset="0"/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Calibri" pitchFamily="34" charset="0"/>
              </a:rPr>
            </a:br>
            <a:endParaRPr lang="en-US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6572272"/>
            <a:ext cx="6072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000" dirty="0">
                <a:latin typeface="Calibri" pitchFamily="34" charset="0"/>
                <a:cs typeface="Arial" pitchFamily="34" charset="0"/>
              </a:rPr>
              <a:t>Sursa: Compartimentul pentru Monitorizarea </a:t>
            </a:r>
            <a:r>
              <a:rPr lang="ro-RO" sz="1000" dirty="0" err="1">
                <a:latin typeface="Calibri" pitchFamily="34" charset="0"/>
                <a:cs typeface="Arial" pitchFamily="34" charset="0"/>
              </a:rPr>
              <a:t>şi</a:t>
            </a:r>
            <a:r>
              <a:rPr lang="ro-RO" sz="1000" dirty="0">
                <a:latin typeface="Calibri" pitchFamily="34" charset="0"/>
                <a:cs typeface="Arial" pitchFamily="34" charset="0"/>
              </a:rPr>
              <a:t> Evaluarea </a:t>
            </a:r>
            <a:r>
              <a:rPr lang="ro-RO" sz="1000" dirty="0" err="1">
                <a:latin typeface="Calibri" pitchFamily="34" charset="0"/>
                <a:cs typeface="Arial" pitchFamily="34" charset="0"/>
              </a:rPr>
              <a:t>Infecţiei</a:t>
            </a:r>
            <a:r>
              <a:rPr lang="ro-RO" sz="1000" dirty="0">
                <a:latin typeface="Calibri" pitchFamily="34" charset="0"/>
                <a:cs typeface="Arial" pitchFamily="34" charset="0"/>
              </a:rPr>
              <a:t> HIV/SIDA în România – INBI “</a:t>
            </a:r>
            <a:r>
              <a:rPr lang="ro-RO" sz="1000" dirty="0" err="1">
                <a:latin typeface="Calibri" pitchFamily="34" charset="0"/>
                <a:cs typeface="Arial" pitchFamily="34" charset="0"/>
              </a:rPr>
              <a:t>Prof.Dr.M.Balş</a:t>
            </a:r>
            <a:r>
              <a:rPr lang="ro-RO" sz="1000" dirty="0">
                <a:latin typeface="Calibri" pitchFamily="34" charset="0"/>
                <a:cs typeface="Arial" pitchFamily="34" charset="0"/>
              </a:rPr>
              <a:t>”</a:t>
            </a:r>
            <a:endParaRPr lang="en-US" sz="1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0" y="5643578"/>
            <a:ext cx="900115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Reactualizarea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intarzierile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raportarea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confirmarea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cazurilor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face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anual</a:t>
            </a:r>
            <a:endParaRPr lang="ro-RO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 născuţi expuşi perinatal HIV cu statut de “infectat” in anul 20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ro-RO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 copiii expuşi perinatal HIV aflaţi în supraveghere din anii anteriori </a:t>
            </a:r>
          </a:p>
          <a:p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şi confirmaţi în anul 20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ro-RO" sz="1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*** 1 copil cu expunere perinatală  HIV prin transfuzie cu masă eritrocitară de la donator aflat în fereastră imunologică</a:t>
            </a:r>
            <a:endParaRPr lang="ro-RO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5843"/>
              </p:ext>
            </p:extLst>
          </p:nvPr>
        </p:nvGraphicFramePr>
        <p:xfrm>
          <a:off x="357158" y="1071546"/>
          <a:ext cx="8444759" cy="436878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28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0111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8182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01115"/>
                <a:gridCol w="401115"/>
              </a:tblGrid>
              <a:tr h="435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Calea de transmitere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2013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2014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2015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2017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2018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2019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2020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 2021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2022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2023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2024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2025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Expunere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perinatal</a:t>
                      </a:r>
                      <a:r>
                        <a:rPr kumimoji="0" lang="ro-R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ă HIV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(2.83%)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(2.08%)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(1.5%)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(1.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.05%)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(1.97%)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5***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2,47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BSB (Bărbaţi Sex cu Bărbaţi)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(3.91%)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(7.73%)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(9.6%)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10.65%)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 (10.75%)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(15.01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15.58%)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 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7.92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19.66%)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2.64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30.4%)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ro-RO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(29.06%)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28.15%)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(30.49%)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(33.66%)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7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CDI (Consumatori de droguri pe cale intravenoasă)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(0.7%)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(19.7%)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305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32.17%)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327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31,41%)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223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23.08%)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195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 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7.57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14.95%)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.94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 (10.35%)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.36%)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,74%)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(6,</a:t>
                      </a: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8.28%)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(5.18%)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(7.42%)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BSB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CDI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1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0 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1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(0.86%)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(0.86%)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(0.93%)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(0,2)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0.74%)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</a:t>
                      </a: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ro-RO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(0.78%)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(2.09%)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(0.99%)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Heterosexuală 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378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77.93%)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76.27%)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(75.5)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446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74.8%)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59.85%)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(50.21%)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550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52.83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57.24)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56.86%)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530 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2,26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62.12%)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495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2.26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550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334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62.1%)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402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</a:t>
                      </a: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.9%)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61,7%)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464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61.05%)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481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(59.38%)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(54.95%)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5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eprecizat</a:t>
                      </a:r>
                      <a:r>
                        <a:rPr kumimoji="0" lang="ro-RO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( 14.22%)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(8.7%)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5.53%)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(1.96%)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(2.85%)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.17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(1.1%)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ro-RO" sz="8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  <a:r>
                        <a:rPr kumimoji="0" lang="ro-RO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endParaRPr kumimoji="0" lang="en-US" sz="8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ro-RO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kumimoji="0" lang="ro-R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(0.92%)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(0.74%)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</a:t>
                      </a:r>
                      <a:r>
                        <a:rPr kumimoji="0" lang="ro-R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kumimoji="0" lang="ro-R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485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569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r>
                        <a:rPr kumimoji="0" lang="ro-RO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948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o-R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o-R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ro-RO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760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810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43" marR="8343" marT="834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35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857224" y="2786058"/>
            <a:ext cx="7772400" cy="747714"/>
          </a:xfrm>
        </p:spPr>
        <p:txBody>
          <a:bodyPr anchor="b" anchorCtr="1"/>
          <a:lstStyle/>
          <a:p>
            <a:pPr eaLnBrk="1" hangingPunct="1"/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TESTĂRI HIV</a:t>
            </a:r>
            <a:endParaRPr lang="en-GB" sz="2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Picture 4" descr="C:\Users\mariana.mardarescu\AppData\Local\Microsoft\Windows\Temporary Internet Files\Content.IE5\IK6X5JIA\AIDS-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-36136"/>
            <a:ext cx="1091938" cy="190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21010" y="6565901"/>
            <a:ext cx="5979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itchFamily="34" charset="0"/>
                <a:cs typeface="Calibri" pitchFamily="34" charset="0"/>
              </a:rPr>
              <a:t>Sursa: Compartimentul pentru Monitorizarea şi Evaluarea Infecţiei HIV/SIDA în România – 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N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BI “Prof.Dr.M.Balş”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o-RO" sz="14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ro-RO" sz="1400" b="1" dirty="0" smtClean="0">
                <a:latin typeface="Calibri" pitchFamily="34" charset="0"/>
                <a:cs typeface="Calibri" pitchFamily="34" charset="0"/>
              </a:rPr>
              <a:t>estări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ro-RO" sz="1400" b="1" dirty="0" smtClean="0">
                <a:latin typeface="Calibri" pitchFamily="34" charset="0"/>
                <a:cs typeface="Calibri" pitchFamily="34" charset="0"/>
              </a:rPr>
              <a:t> HIV la grupe de risc efectuate în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perioada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01.01-30.06.2025</a:t>
            </a: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714348" y="6078700"/>
            <a:ext cx="56546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*</a:t>
            </a:r>
            <a:r>
              <a:rPr lang="en-US" sz="1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Datele</a:t>
            </a:r>
            <a:r>
              <a:rPr lang="en-US" sz="1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sunt</a:t>
            </a:r>
            <a:r>
              <a:rPr lang="en-US" sz="1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primite</a:t>
            </a:r>
            <a:r>
              <a:rPr lang="en-US" sz="1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la </a:t>
            </a:r>
            <a:r>
              <a:rPr lang="ro-RO" sz="1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Direcţiile Judeţene de Sănătate </a:t>
            </a:r>
            <a:r>
              <a:rPr lang="ro-RO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Publică </a:t>
            </a:r>
            <a:endParaRPr lang="en-US" sz="1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o-RO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** </a:t>
            </a:r>
            <a:r>
              <a:rPr lang="en-US" sz="1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Datele</a:t>
            </a:r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sunt</a:t>
            </a:r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primite</a:t>
            </a:r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la </a:t>
            </a:r>
            <a:r>
              <a:rPr lang="ro-RO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Direcţiile Judeţene de Sănătate Publică</a:t>
            </a:r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sz="1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29434"/>
              </p:ext>
            </p:extLst>
          </p:nvPr>
        </p:nvGraphicFramePr>
        <p:xfrm>
          <a:off x="785786" y="1000108"/>
          <a:ext cx="7929592" cy="500064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26566"/>
                <a:gridCol w="1270166"/>
                <a:gridCol w="1274639"/>
                <a:gridCol w="1341725"/>
                <a:gridCol w="1216496"/>
              </a:tblGrid>
              <a:tr h="236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Grupa</a:t>
                      </a:r>
                      <a:r>
                        <a:rPr lang="en-US" sz="12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risc</a:t>
                      </a:r>
                      <a:endParaRPr lang="en-US" sz="12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Teste negative</a:t>
                      </a:r>
                      <a:endParaRPr lang="en-US" sz="12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Teste </a:t>
                      </a:r>
                      <a:r>
                        <a:rPr lang="en-US" sz="12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pozitive</a:t>
                      </a:r>
                      <a:endParaRPr lang="en-US" sz="12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%POZITIV</a:t>
                      </a:r>
                      <a:endParaRPr lang="en-US" sz="12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1.13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3149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1.56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MATERNITATE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0.88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57445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57502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 MEDICO-SANITAR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8168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8168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HEMODIALIZATI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2368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TRANSFUZATI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0.61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PRENUPTIAL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2078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</a:t>
                      </a:r>
                      <a:r>
                        <a:rPr lang="en-US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ATORI </a:t>
                      </a:r>
                      <a:r>
                        <a:rPr lang="en-US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200" u="none" strike="noStrik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DROGURI**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75.00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DETINUTI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7.69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BSB (BARBATI SEX CU BARBATI</a:t>
                      </a:r>
                      <a:r>
                        <a:rPr lang="en-US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75.00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PRACTICANTI SEX </a:t>
                      </a:r>
                      <a:r>
                        <a:rPr lang="en-US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COMERCIAL**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CONTACTI </a:t>
                      </a:r>
                      <a:r>
                        <a:rPr lang="en-US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</a:t>
                      </a:r>
                      <a:r>
                        <a:rPr lang="ro-RO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(PE</a:t>
                      </a:r>
                      <a:r>
                        <a:rPr lang="ro-RO" sz="12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CALE SEXUALĂ)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MARINARI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SOFERI DE CURSA LUNGA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2894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LUCRU IN STRAINATATE &gt; 6 LUNI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SEJUR IN STRAINATATE &gt; 6 LUNI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CERERE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54123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54295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OCAZIONALE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27096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27360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0.96</a:t>
                      </a:r>
                    </a:p>
                  </a:txBody>
                  <a:tcPr marL="9525" marR="9525" marT="9525" marB="0" anchor="b"/>
                </a:tc>
              </a:tr>
              <a:tr h="238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5E7AA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5E7AA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  <a:latin typeface="Arial"/>
                        </a:rPr>
                        <a:t>0.38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3101" y="6583362"/>
            <a:ext cx="6135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itchFamily="34" charset="0"/>
                <a:cs typeface="Calibri" pitchFamily="34" charset="0"/>
              </a:rPr>
              <a:t>Sursa: Compartimentul pentru Monitorizarea şi Evaluarea Infecţiei HIV/SIDA în România – 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N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BI “Prof.Dr.M.Balş”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1400" b="1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</a:rPr>
              <a:t>estări HIV la gravide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</a:rPr>
              <a:t> pe grupe de vârstă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efectuate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</a:rPr>
              <a:t>în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perioada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01.01-30.06.2025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05703"/>
              </p:ext>
            </p:extLst>
          </p:nvPr>
        </p:nvGraphicFramePr>
        <p:xfrm>
          <a:off x="928662" y="1928802"/>
          <a:ext cx="7500966" cy="376891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673779"/>
                <a:gridCol w="1201508"/>
                <a:gridCol w="1205739"/>
                <a:gridCol w="1269200"/>
                <a:gridCol w="1150740"/>
              </a:tblGrid>
              <a:tr h="506813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Grupa de vârstă</a:t>
                      </a:r>
                      <a:endParaRPr lang="vi-VN" sz="16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Teste</a:t>
                      </a:r>
                      <a:r>
                        <a:rPr lang="en-US" sz="16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negative</a:t>
                      </a:r>
                      <a:endParaRPr lang="en-US" sz="16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Teste</a:t>
                      </a:r>
                      <a:r>
                        <a:rPr lang="en-US" sz="16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pozitive</a:t>
                      </a:r>
                      <a:endParaRPr lang="en-US" sz="1600" b="1" i="1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%POZITIV</a:t>
                      </a:r>
                      <a:endParaRPr lang="en-US" sz="16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12-14 </a:t>
                      </a:r>
                      <a:r>
                        <a:rPr lang="en-US" sz="160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15-19 </a:t>
                      </a:r>
                      <a:r>
                        <a:rPr lang="en-US" sz="160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20-24 </a:t>
                      </a:r>
                      <a:r>
                        <a:rPr lang="en-US" sz="160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12166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12173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25-29 </a:t>
                      </a:r>
                      <a:r>
                        <a:rPr lang="en-US" sz="160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14947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14957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30-34 ani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11967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11985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35-39 </a:t>
                      </a:r>
                      <a:r>
                        <a:rPr lang="en-US" sz="160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7914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7925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</a:tr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40 ani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0.13</a:t>
                      </a:r>
                    </a:p>
                  </a:txBody>
                  <a:tcPr marL="9525" marR="9525" marT="9525" marB="0" anchor="b"/>
                </a:tc>
              </a:tr>
              <a:tr h="378825"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Vârsta neprecizată</a:t>
                      </a:r>
                      <a:endParaRPr lang="vi-V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1940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378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5E7AA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5E7AA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HIV/SIDA în lume </a:t>
            </a:r>
            <a:br>
              <a:rPr lang="ro-RO" sz="2400" b="1" dirty="0" smtClean="0">
                <a:latin typeface="Calibri" pitchFamily="34" charset="0"/>
                <a:cs typeface="Calibri" pitchFamily="34" charset="0"/>
              </a:rPr>
            </a:b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20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4" descr="C:\Users\mariana.mardarescu\AppData\Local\Microsoft\Windows\Temporary Internet Files\Content.IE5\IK6X5JIA\AIDS-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-36136"/>
            <a:ext cx="1091938" cy="190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AC809-3108-82C4-E395-67014366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Cazurile noi HIV/SIDA raportate în regiunea europeană</a:t>
            </a:r>
            <a:b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anul </a:t>
            </a:r>
            <a:r>
              <a:rPr lang="ro-R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9D6CDB-9DDB-D5D0-4AB8-B41ED36E8ADF}"/>
              </a:ext>
            </a:extLst>
          </p:cNvPr>
          <p:cNvSpPr txBox="1"/>
          <p:nvPr/>
        </p:nvSpPr>
        <p:spPr>
          <a:xfrm>
            <a:off x="-28755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Sursa: 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ro-RO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www.ecdc.europa.eu/en/publications-data/hiv-aids-surveillance-europe-2024-2023-data</a:t>
            </a:r>
            <a:r>
              <a:rPr lang="ro-RO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7" t="10737" r="24351" b="27157"/>
          <a:stretch/>
        </p:blipFill>
        <p:spPr bwMode="auto">
          <a:xfrm>
            <a:off x="8133505" y="1"/>
            <a:ext cx="1110148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31515" r="18766" b="21847"/>
          <a:stretch/>
        </p:blipFill>
        <p:spPr bwMode="auto">
          <a:xfrm>
            <a:off x="104252" y="1595055"/>
            <a:ext cx="8847117" cy="47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100563" y="2062360"/>
            <a:ext cx="648072" cy="3670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6" y="228600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Cazurile noi HIV/SIDA raportate în regiunea europeană</a:t>
            </a:r>
            <a:b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anul </a:t>
            </a:r>
            <a:r>
              <a:rPr lang="ro-RO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9D6CDB-9DDB-D5D0-4AB8-B41ED36E8ADF}"/>
              </a:ext>
            </a:extLst>
          </p:cNvPr>
          <p:cNvSpPr txBox="1"/>
          <p:nvPr/>
        </p:nvSpPr>
        <p:spPr>
          <a:xfrm>
            <a:off x="-28755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Sursa: 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https://www.ecdc.europa.eu/en/publications-data/hiv-aids-surveillance-europe-2024-2023-data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3" t="52757" r="18507" b="6031"/>
          <a:stretch/>
        </p:blipFill>
        <p:spPr bwMode="auto">
          <a:xfrm>
            <a:off x="253697" y="1654431"/>
            <a:ext cx="8906493" cy="42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7" t="10737" r="24351" b="27157"/>
          <a:stretch/>
        </p:blipFill>
        <p:spPr bwMode="auto">
          <a:xfrm>
            <a:off x="8124341" y="0"/>
            <a:ext cx="990904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18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Calibri" pitchFamily="34" charset="0"/>
                <a:cs typeface="Calibri" pitchFamily="34" charset="0"/>
              </a:rPr>
              <a:t>Late presenters 2023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D6CDB-9DDB-D5D0-4AB8-B41ED36E8ADF}"/>
              </a:ext>
            </a:extLst>
          </p:cNvPr>
          <p:cNvSpPr txBox="1"/>
          <p:nvPr/>
        </p:nvSpPr>
        <p:spPr>
          <a:xfrm>
            <a:off x="-28755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Sursa: 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https://www.ecdc.europa.eu/en/publications-data/hiv-aids-surveillance-europe-2024-2023-data</a:t>
            </a:r>
            <a:r>
              <a:rPr lang="ro-RO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Imagine 2">
            <a:extLst>
              <a:ext uri="{FF2B5EF4-FFF2-40B4-BE49-F238E27FC236}">
                <a16:creationId xmlns="" xmlns:a16="http://schemas.microsoft.com/office/drawing/2014/main" id="{90433EF6-61FC-447C-6321-3D5E9EBA2C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5963" y="116632"/>
            <a:ext cx="1029282" cy="1174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1" t="42829" r="20390" b="12149"/>
          <a:stretch/>
        </p:blipFill>
        <p:spPr bwMode="auto">
          <a:xfrm>
            <a:off x="285941" y="1484784"/>
            <a:ext cx="8514608" cy="46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09600" y="2276872"/>
            <a:ext cx="79914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Datele sunt obţinute din informaţiile culese de pe fişele de confirmare a infecţiei HIV/SIDA, primite din Centrele Regionale  de Evaluare şi Monitorizare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nfecţiei HIV/SIDA şi prelucrate la Compartimentul pentru Monitorizarea  şi Evaluarea Infecţiei HIV/SIDA în România, din cadrul Institutului Naţional de Boli Infecţioase “Prof.dr.Matei Balş” –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Bucureşti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35743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ESTIM</a:t>
            </a:r>
            <a:r>
              <a:rPr lang="ro-RO" sz="2800" dirty="0" smtClean="0">
                <a:latin typeface="Calibri" pitchFamily="34" charset="0"/>
                <a:cs typeface="Calibri" pitchFamily="34" charset="0"/>
              </a:rPr>
              <a:t>ĂRI UNAIDS </a:t>
            </a:r>
          </a:p>
          <a:p>
            <a:pPr algn="ctr"/>
            <a:r>
              <a:rPr lang="ro-RO" sz="2800" dirty="0" smtClean="0">
                <a:latin typeface="Calibri" pitchFamily="34" charset="0"/>
                <a:cs typeface="Calibri" pitchFamily="34" charset="0"/>
              </a:rPr>
              <a:t>ROMÂNIA 202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4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Number of people living with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HIV (&gt;15 years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)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UNAIDS estimates for Romania 2024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97352"/>
            <a:ext cx="3491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latin typeface="Calibri" pitchFamily="34" charset="0"/>
                <a:cs typeface="Calibri" pitchFamily="34" charset="0"/>
              </a:rPr>
              <a:t>Sursa: UNAIDS Est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mates for Romania 202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4 (draft) 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40F9B1F-CD39-4F37-B824-1AB162E45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178035"/>
              </p:ext>
            </p:extLst>
          </p:nvPr>
        </p:nvGraphicFramePr>
        <p:xfrm>
          <a:off x="899592" y="1515359"/>
          <a:ext cx="7272807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Number of new HIV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infections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UNAIDS estimates for Romania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76654AD-49D3-4527-9011-34534C79C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996644"/>
              </p:ext>
            </p:extLst>
          </p:nvPr>
        </p:nvGraphicFramePr>
        <p:xfrm>
          <a:off x="1331640" y="2060848"/>
          <a:ext cx="6231903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97352"/>
            <a:ext cx="298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latin typeface="Calibri" pitchFamily="34" charset="0"/>
                <a:cs typeface="Calibri" pitchFamily="34" charset="0"/>
              </a:rPr>
              <a:t>Sursa: UNAIDS Est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mates for Romania 202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4 (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draft)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8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Number of AIDS-related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deaths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UNAIDS estimates for Romania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298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latin typeface="Calibri" pitchFamily="34" charset="0"/>
                <a:cs typeface="Calibri" pitchFamily="34" charset="0"/>
              </a:rPr>
              <a:t>Sursa: UNAIDS Est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mates for Romania 202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4 (draft)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E697E99-9A3B-486C-AD3B-BF7DEB004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702994"/>
              </p:ext>
            </p:extLst>
          </p:nvPr>
        </p:nvGraphicFramePr>
        <p:xfrm>
          <a:off x="1475656" y="1916832"/>
          <a:ext cx="5876365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HIV testing and treatment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cascade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UNAIDS estimates for Romania 2024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753" y="141277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Adults (15+ years)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4753" y="1412776"/>
            <a:ext cx="158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Children (0-14)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3275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latin typeface="Calibri" pitchFamily="34" charset="0"/>
                <a:cs typeface="Calibri" pitchFamily="34" charset="0"/>
              </a:rPr>
              <a:t>Sursa: UNAIDS Est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mates for Romania 202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4 (draft)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AEEE2C6-8B2C-41C9-9A08-184A9294A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49900"/>
              </p:ext>
            </p:extLst>
          </p:nvPr>
        </p:nvGraphicFramePr>
        <p:xfrm>
          <a:off x="323528" y="2348880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07BADF5-66EE-4804-9AD6-D40590F1D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951580"/>
              </p:ext>
            </p:extLst>
          </p:nvPr>
        </p:nvGraphicFramePr>
        <p:xfrm>
          <a:off x="4716016" y="2420888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9806" y="1464479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  <a:cs typeface="Calibri" pitchFamily="34" charset="0"/>
              </a:rPr>
              <a:t>Men (15+ years)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136" y="146359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AIDS deaths (all ages):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834" y="5996226"/>
            <a:ext cx="6315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latin typeface="Calibri" pitchFamily="34" charset="0"/>
                <a:cs typeface="Calibri" pitchFamily="34" charset="0"/>
              </a:rPr>
              <a:t>Sursa: UNAIDS Est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mates for Romania 202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4 (draft)</a:t>
            </a:r>
          </a:p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Notes:  </a:t>
            </a: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(1) Viral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load suppression data are suppressed when testing coverage is below 50%. </a:t>
            </a: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(2) Child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estimates are not published if the estimated pregnant women needing ARVs to prevent mother-to-child transmission is below 50.</a:t>
            </a: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HIV testing and treatment cascade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UNAIDS estimates for Romania 2024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EA40A23-942C-4E0F-9702-2CF1885012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282192"/>
              </p:ext>
            </p:extLst>
          </p:nvPr>
        </p:nvGraphicFramePr>
        <p:xfrm>
          <a:off x="4217" y="2348881"/>
          <a:ext cx="4495775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74DA376-1BB4-4132-85AA-3810D0734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700089"/>
              </p:ext>
            </p:extLst>
          </p:nvPr>
        </p:nvGraphicFramePr>
        <p:xfrm>
          <a:off x="4788024" y="2348880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C:\Users\copii8\AppData\Local\Microsoft\Windows\INetCache\IE\LQL25JXL\yellow-stethoscope-40470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9" y="188640"/>
            <a:ext cx="152529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420888"/>
            <a:ext cx="2520280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b="1" dirty="0">
                <a:latin typeface="Calibri" pitchFamily="34" charset="0"/>
              </a:rPr>
              <a:t>Clinical Criteria (AIDS</a:t>
            </a:r>
            <a:r>
              <a:rPr lang="en-GB" sz="1400" dirty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sz="14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dirty="0">
                <a:latin typeface="Calibri" pitchFamily="34" charset="0"/>
              </a:rPr>
              <a:t>Any person who has any of the clinical conditions as defined in the </a:t>
            </a:r>
            <a:r>
              <a:rPr lang="en-GB" sz="1400" dirty="0" smtClean="0">
                <a:latin typeface="Calibri" pitchFamily="34" charset="0"/>
              </a:rPr>
              <a:t> European </a:t>
            </a:r>
            <a:r>
              <a:rPr lang="en-GB" sz="1400" dirty="0">
                <a:latin typeface="Calibri" pitchFamily="34" charset="0"/>
              </a:rPr>
              <a:t>AIDS case definition for: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sz="1400" dirty="0">
              <a:latin typeface="Calibri" pitchFamily="34" charset="0"/>
            </a:endParaRPr>
          </a:p>
          <a:p>
            <a:pPr marL="285750" indent="-28575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Adults </a:t>
            </a:r>
            <a:r>
              <a:rPr lang="en-GB" sz="1400" dirty="0">
                <a:latin typeface="Calibri" pitchFamily="34" charset="0"/>
              </a:rPr>
              <a:t>and adolescents ≥ 15 </a:t>
            </a:r>
            <a:r>
              <a:rPr lang="en-GB" sz="1400" dirty="0" smtClean="0">
                <a:latin typeface="Calibri" pitchFamily="34" charset="0"/>
              </a:rPr>
              <a:t>years</a:t>
            </a:r>
          </a:p>
          <a:p>
            <a:pPr marL="285750" indent="-28575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en-GB" sz="1400" dirty="0">
              <a:latin typeface="Calibri" pitchFamily="34" charset="0"/>
            </a:endParaRPr>
          </a:p>
          <a:p>
            <a:pPr marL="285750" indent="-28575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en-GB" sz="1400" dirty="0" smtClean="0">
              <a:latin typeface="Calibri" pitchFamily="34" charset="0"/>
            </a:endParaRPr>
          </a:p>
          <a:p>
            <a:pPr marL="285750" indent="-28575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Children </a:t>
            </a:r>
            <a:r>
              <a:rPr lang="en-GB" sz="1400" dirty="0">
                <a:latin typeface="Calibri" pitchFamily="34" charset="0"/>
              </a:rPr>
              <a:t>&lt; 15 years of age</a:t>
            </a:r>
          </a:p>
          <a:p>
            <a:endParaRPr lang="en-US" dirty="0"/>
          </a:p>
        </p:txBody>
      </p:sp>
      <p:pic>
        <p:nvPicPr>
          <p:cNvPr id="115718" name="Picture 6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8032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3041" y="2420888"/>
            <a:ext cx="4885423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b="1" dirty="0">
                <a:latin typeface="Calibri" pitchFamily="34" charset="0"/>
              </a:rPr>
              <a:t>Laboratory Criteria (HIV)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sz="1400" b="1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b="1" dirty="0" smtClean="0">
                <a:latin typeface="Calibri" pitchFamily="34" charset="0"/>
              </a:rPr>
              <a:t>Adults</a:t>
            </a:r>
            <a:r>
              <a:rPr lang="en-GB" sz="1400" b="1" dirty="0">
                <a:latin typeface="Calibri" pitchFamily="34" charset="0"/>
              </a:rPr>
              <a:t>, adolescents and children aged ≥ 18 months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dirty="0">
                <a:latin typeface="Calibri" pitchFamily="34" charset="0"/>
              </a:rPr>
              <a:t>At least one of the following three: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Positive </a:t>
            </a:r>
            <a:r>
              <a:rPr lang="en-GB" sz="1400" dirty="0">
                <a:latin typeface="Calibri" pitchFamily="34" charset="0"/>
              </a:rPr>
              <a:t>result of a HIV screening antibody test or </a:t>
            </a:r>
            <a:endParaRPr lang="en-GB" sz="1400" dirty="0" smtClean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GB" sz="1400" dirty="0" smtClean="0">
                <a:latin typeface="Calibri" pitchFamily="34" charset="0"/>
              </a:rPr>
              <a:t>a combined screening </a:t>
            </a:r>
            <a:r>
              <a:rPr lang="en-GB" sz="1400" dirty="0">
                <a:latin typeface="Calibri" pitchFamily="34" charset="0"/>
              </a:rPr>
              <a:t>test (HIV antibody and HIV p24 antigen) confirmed by </a:t>
            </a:r>
            <a:r>
              <a:rPr lang="en-GB" sz="1400" dirty="0" smtClean="0">
                <a:latin typeface="Calibri" pitchFamily="34" charset="0"/>
              </a:rPr>
              <a:t> a </a:t>
            </a:r>
            <a:r>
              <a:rPr lang="en-GB" sz="1400" dirty="0">
                <a:latin typeface="Calibri" pitchFamily="34" charset="0"/>
              </a:rPr>
              <a:t>more specific antibody test (e.g. Western </a:t>
            </a:r>
            <a:r>
              <a:rPr lang="en-GB" sz="1400" dirty="0" smtClean="0">
                <a:latin typeface="Calibri" pitchFamily="34" charset="0"/>
              </a:rPr>
              <a:t>blot)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Positive </a:t>
            </a:r>
            <a:r>
              <a:rPr lang="en-GB" sz="1400" dirty="0">
                <a:latin typeface="Calibri" pitchFamily="34" charset="0"/>
              </a:rPr>
              <a:t>result of 2 EIA antibody test confirmed by a positive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dirty="0">
                <a:latin typeface="Calibri" pitchFamily="34" charset="0"/>
              </a:rPr>
              <a:t>result of a further EIA </a:t>
            </a:r>
            <a:r>
              <a:rPr lang="en-GB" sz="1400" dirty="0" smtClean="0">
                <a:latin typeface="Calibri" pitchFamily="34" charset="0"/>
              </a:rPr>
              <a:t>test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Positive </a:t>
            </a:r>
            <a:r>
              <a:rPr lang="en-GB" sz="1400" dirty="0">
                <a:latin typeface="Calibri" pitchFamily="34" charset="0"/>
              </a:rPr>
              <a:t>results on two separate specimens from at least one of the </a:t>
            </a:r>
            <a:r>
              <a:rPr lang="en-GB" sz="1400" dirty="0" smtClean="0">
                <a:latin typeface="Calibri" pitchFamily="34" charset="0"/>
              </a:rPr>
              <a:t>following three:</a:t>
            </a:r>
          </a:p>
          <a:p>
            <a:pPr marL="285750" indent="-28575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en-GB" sz="1400" dirty="0">
              <a:latin typeface="Calibri" pitchFamily="34" charset="0"/>
            </a:endParaRPr>
          </a:p>
          <a:p>
            <a:pPr marL="742950" lvl="1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Detection </a:t>
            </a:r>
            <a:r>
              <a:rPr lang="en-GB" sz="1400" dirty="0">
                <a:latin typeface="Calibri" pitchFamily="34" charset="0"/>
              </a:rPr>
              <a:t>of HIV nucleic acid (HIV-RNA, </a:t>
            </a:r>
            <a:r>
              <a:rPr lang="en-GB" sz="1400" dirty="0" smtClean="0">
                <a:latin typeface="Calibri" pitchFamily="34" charset="0"/>
              </a:rPr>
              <a:t>HIV-DNA)</a:t>
            </a:r>
          </a:p>
          <a:p>
            <a:pPr marL="742950" lvl="1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Demonstration </a:t>
            </a:r>
            <a:r>
              <a:rPr lang="en-GB" sz="1400" dirty="0">
                <a:latin typeface="Calibri" pitchFamily="34" charset="0"/>
              </a:rPr>
              <a:t>of HIV by HIV p24 antigen test, including </a:t>
            </a:r>
            <a:r>
              <a:rPr lang="en-GB" sz="1400" dirty="0" smtClean="0">
                <a:latin typeface="Calibri" pitchFamily="34" charset="0"/>
              </a:rPr>
              <a:t>neutralisation assay</a:t>
            </a:r>
          </a:p>
          <a:p>
            <a:pPr marL="742950" lvl="1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Isolation </a:t>
            </a:r>
            <a:r>
              <a:rPr lang="en-GB" sz="1400" dirty="0">
                <a:latin typeface="Calibri" pitchFamily="34" charset="0"/>
              </a:rPr>
              <a:t>of HIV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sz="1400" dirty="0" smtClean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z="1400" b="1" dirty="0" smtClean="0">
                <a:latin typeface="Calibri" pitchFamily="34" charset="0"/>
              </a:rPr>
              <a:t>Children </a:t>
            </a:r>
            <a:r>
              <a:rPr lang="en-GB" sz="1400" b="1" dirty="0">
                <a:latin typeface="Calibri" pitchFamily="34" charset="0"/>
              </a:rPr>
              <a:t>aged &lt; 18 months</a:t>
            </a:r>
          </a:p>
          <a:p>
            <a:pPr marL="285750" indent="-28575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itchFamily="34" charset="0"/>
              </a:rPr>
              <a:t>Positive results on two separate specimens (excluding cord blood) </a:t>
            </a:r>
            <a:r>
              <a:rPr lang="en-GB" sz="1400" dirty="0" smtClean="0">
                <a:latin typeface="Calibri" pitchFamily="34" charset="0"/>
              </a:rPr>
              <a:t>from </a:t>
            </a:r>
            <a:r>
              <a:rPr lang="en-GB" sz="1400" dirty="0">
                <a:latin typeface="Calibri" pitchFamily="34" charset="0"/>
              </a:rPr>
              <a:t>at least one of the following </a:t>
            </a:r>
            <a:r>
              <a:rPr lang="en-GB" sz="1400" dirty="0" smtClean="0">
                <a:latin typeface="Calibri" pitchFamily="34" charset="0"/>
              </a:rPr>
              <a:t>three:</a:t>
            </a:r>
          </a:p>
          <a:p>
            <a:pPr marL="742950" lvl="1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Isolation </a:t>
            </a:r>
            <a:r>
              <a:rPr lang="en-GB" sz="1400" dirty="0">
                <a:latin typeface="Calibri" pitchFamily="34" charset="0"/>
              </a:rPr>
              <a:t>of </a:t>
            </a:r>
            <a:r>
              <a:rPr lang="en-GB" sz="1400" dirty="0" smtClean="0">
                <a:latin typeface="Calibri" pitchFamily="34" charset="0"/>
              </a:rPr>
              <a:t>HIV</a:t>
            </a:r>
          </a:p>
          <a:p>
            <a:pPr marL="742950" lvl="1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Detection </a:t>
            </a:r>
            <a:r>
              <a:rPr lang="en-GB" sz="1400" dirty="0">
                <a:latin typeface="Calibri" pitchFamily="34" charset="0"/>
              </a:rPr>
              <a:t>of HIV nucleic acid (HIV-RNA, </a:t>
            </a:r>
            <a:r>
              <a:rPr lang="en-GB" sz="1400" dirty="0" smtClean="0">
                <a:latin typeface="Calibri" pitchFamily="34" charset="0"/>
              </a:rPr>
              <a:t>HIV-DNA)</a:t>
            </a:r>
          </a:p>
          <a:p>
            <a:pPr marL="742950" lvl="1" indent="-2857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libri" pitchFamily="34" charset="0"/>
              </a:rPr>
              <a:t>Demonstration </a:t>
            </a:r>
            <a:r>
              <a:rPr lang="en-GB" sz="1400" dirty="0">
                <a:latin typeface="Calibri" pitchFamily="34" charset="0"/>
              </a:rPr>
              <a:t>of HIV by HIV p24 antigen test, including </a:t>
            </a:r>
            <a:r>
              <a:rPr lang="en-GB" sz="1400" dirty="0" smtClean="0">
                <a:latin typeface="Calibri" pitchFamily="34" charset="0"/>
              </a:rPr>
              <a:t>neutralisation </a:t>
            </a:r>
            <a:r>
              <a:rPr lang="en-GB" sz="1400" dirty="0">
                <a:latin typeface="Calibri" pitchFamily="34" charset="0"/>
              </a:rPr>
              <a:t>assay in a child ≥ 1 month of age</a:t>
            </a:r>
          </a:p>
          <a:p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0063" y="76200"/>
            <a:ext cx="8229600" cy="14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b="1" kern="0" dirty="0" smtClean="0">
                <a:solidFill>
                  <a:schemeClr val="tx1"/>
                </a:solidFill>
                <a:latin typeface="Calibri" pitchFamily="34" charset="0"/>
              </a:rPr>
              <a:t>CASE DEFINITIONS OF COMMUNICABLE DISEASES</a:t>
            </a:r>
            <a:br>
              <a:rPr lang="en-GB" sz="1400" b="1" kern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400" b="1" kern="0" dirty="0" smtClean="0">
                <a:solidFill>
                  <a:schemeClr val="tx1"/>
                </a:solidFill>
                <a:latin typeface="Calibri" pitchFamily="34" charset="0"/>
              </a:rPr>
              <a:t> ACQUIRED IMMUNODEFICIENCY SYNDROME (AIDS) AND </a:t>
            </a:r>
            <a:br>
              <a:rPr lang="en-GB" sz="1400" b="1" kern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400" b="1" kern="0" dirty="0" smtClean="0">
                <a:solidFill>
                  <a:schemeClr val="tx1"/>
                </a:solidFill>
                <a:latin typeface="Calibri" pitchFamily="34" charset="0"/>
              </a:rPr>
              <a:t>HUMAN IMMUNODEFICIENCY VIRUS (HIV) INFECTION</a:t>
            </a:r>
          </a:p>
        </p:txBody>
      </p:sp>
    </p:spTree>
    <p:extLst>
      <p:ext uri="{BB962C8B-B14F-4D97-AF65-F5344CB8AC3E}">
        <p14:creationId xmlns:p14="http://schemas.microsoft.com/office/powerpoint/2010/main" val="34345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Rot="1" noChangeArrowheads="1"/>
          </p:cNvSpPr>
          <p:nvPr>
            <p:ph idx="4294967295"/>
          </p:nvPr>
        </p:nvSpPr>
        <p:spPr>
          <a:xfrm>
            <a:off x="1187624" y="1700808"/>
            <a:ext cx="7090792" cy="4104456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b="1" dirty="0" smtClean="0">
                <a:latin typeface="Calibri" pitchFamily="34" charset="0"/>
              </a:rPr>
              <a:t>Epidemiological Criteria NA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sz="1800" b="1" dirty="0">
              <a:latin typeface="Calibri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GB" sz="1800" b="1" dirty="0" smtClean="0">
                <a:latin typeface="Calibri" pitchFamily="34" charset="0"/>
              </a:rPr>
              <a:t>Case Classification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b="1" dirty="0" smtClean="0">
                <a:latin typeface="Calibri" pitchFamily="34" charset="0"/>
              </a:rPr>
              <a:t>A. Possible case NA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b="1" dirty="0" smtClean="0">
                <a:latin typeface="Calibri" pitchFamily="34" charset="0"/>
              </a:rPr>
              <a:t>B. Probable case NA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b="1" dirty="0" smtClean="0">
                <a:latin typeface="Calibri" pitchFamily="34" charset="0"/>
              </a:rPr>
              <a:t>C. Confirmed case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GB" sz="1800" b="1" dirty="0" smtClean="0">
              <a:latin typeface="Calibri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latin typeface="Calibri" pitchFamily="34" charset="0"/>
              </a:rPr>
              <a:t>HIV infection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i="1" dirty="0" smtClean="0">
                <a:latin typeface="Calibri" pitchFamily="34" charset="0"/>
              </a:rPr>
              <a:t>Any person meeting the laboratory criteria for HIV infection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i="1" dirty="0" smtClean="0">
                <a:latin typeface="Calibri" pitchFamily="34" charset="0"/>
              </a:rPr>
              <a:t>— AIDS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i="1" dirty="0" smtClean="0">
                <a:latin typeface="Calibri" pitchFamily="34" charset="0"/>
              </a:rPr>
              <a:t>Any person meeting the clinical criteria for AIDS and the laboratory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800" i="1" dirty="0" smtClean="0">
                <a:latin typeface="Calibri" pitchFamily="34" charset="0"/>
              </a:rPr>
              <a:t>criteria for HIV infection</a:t>
            </a:r>
            <a:endParaRPr lang="en-US" sz="1800" i="1" dirty="0" smtClean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00813"/>
            <a:ext cx="7010400" cy="357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http://eur-lex.europa.eu/LexUriServ/LexUriServ.do?uri=CONSLEG:2002D0253:20120927:EN:PDF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6738" name="Picture 2" descr="C:\Users\copii8\AppData\Local\Microsoft\Windows\INetCache\IE\UXMIWY2X\0210191148_edi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467161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52400"/>
            <a:ext cx="3008313" cy="609600"/>
          </a:xfrm>
        </p:spPr>
        <p:txBody>
          <a:bodyPr anchor="b"/>
          <a:lstStyle/>
          <a:p>
            <a:pPr eaLnBrk="1" hangingPunct="1"/>
            <a:r>
              <a:rPr lang="ro-RO" sz="3000" b="1" dirty="0" smtClean="0">
                <a:solidFill>
                  <a:schemeClr val="tx1"/>
                </a:solidFill>
                <a:latin typeface="Calibri" pitchFamily="34" charset="0"/>
              </a:rPr>
              <a:t>Surse </a:t>
            </a:r>
            <a:endParaRPr lang="en-US" sz="3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35100"/>
            <a:ext cx="8458200" cy="50419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o-RO" sz="20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COMMISSION IMPLEMENTING DECISION (EU) 2018/945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22 June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o-R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communicable diseases and related special health issues to be covered by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epidemiological</a:t>
            </a:r>
            <a:r>
              <a:rPr lang="ro-R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surveillance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well as relevant case definitions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(Text with EEA relevance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(Pg. 23)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o-RO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https://eur-lex.europa.eu/legal-content/EN/TXT/PDF/?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uri=CELEX:32018D0945&amp;from=EN#page=23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o-RO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45491"/>
              </p:ext>
            </p:extLst>
          </p:nvPr>
        </p:nvGraphicFramePr>
        <p:xfrm>
          <a:off x="1043608" y="980727"/>
          <a:ext cx="6768752" cy="52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5284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Manager: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	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Dr. Adrian Gabriel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Marinescu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o-RO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Medic</a:t>
                      </a:r>
                      <a:r>
                        <a:rPr lang="ro-RO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Primar Boli Infecțioase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Coordonator: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Dr. Mariana M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ă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rd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ă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rescu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MD PhD</a:t>
                      </a:r>
                    </a:p>
                    <a:p>
                      <a:r>
                        <a:rPr lang="ro-RO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Medic Primar Boli Infecțioase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Medic Specialist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Epidemiologie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7344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Dr.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Ioana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Stănilă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vi-VN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Medic Specialist Sănătate Publică și Management 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8440">
                <a:tc gridSpan="2">
                  <a:txBody>
                    <a:bodyPr/>
                    <a:lstStyle/>
                    <a:p>
                      <a:pPr algn="ctr"/>
                      <a:r>
                        <a:rPr lang="vi-VN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Prelucrări date statistice: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195943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Operatori PC: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	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lvl="4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lvl="4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Sanda Vintilă</a:t>
                      </a:r>
                    </a:p>
                    <a:p>
                      <a:pPr marL="0" marR="0" lvl="4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Adina </a:t>
                      </a:r>
                      <a:r>
                        <a:rPr lang="ro-RO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Bâţan-</a:t>
                      </a:r>
                      <a:r>
                        <a:rPr lang="ro-RO" sz="13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Gherghe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</a:tr>
              <a:tr h="75094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o-RO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Colaborator</a:t>
                      </a:r>
                      <a:r>
                        <a:rPr lang="ro-RO" sz="13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o-RO" sz="13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INSP</a:t>
                      </a:r>
                      <a:r>
                        <a:rPr lang="ro-RO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	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Dr. Ionel Iosif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</a:tr>
              <a:tr h="528440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Colaborator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Centrul Român HIV/SIDA 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3" name="Picture 4" descr="fundita 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0"/>
            <a:ext cx="561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28875" y="11663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latin typeface="Calibri" pitchFamily="34" charset="0"/>
                <a:cs typeface="Calibri" pitchFamily="34" charset="0"/>
              </a:rPr>
              <a:t>Compartimentul pentru Evaluarea  și Monitorizarea Infecției HIV în României </a:t>
            </a:r>
          </a:p>
          <a:p>
            <a:pPr algn="ctr"/>
            <a:r>
              <a:rPr lang="ro-RO" sz="1400" dirty="0" smtClean="0">
                <a:latin typeface="Calibri" pitchFamily="34" charset="0"/>
                <a:cs typeface="Calibri" pitchFamily="34" charset="0"/>
              </a:rPr>
              <a:t>Institutul Național de Boli Infecțioase "Prof. Dr. Matei Balș"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/>
          </p:cNvSpPr>
          <p:nvPr/>
        </p:nvSpPr>
        <p:spPr bwMode="auto">
          <a:xfrm>
            <a:off x="685800" y="228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UNAIDS objectives</a:t>
            </a:r>
            <a:endParaRPr lang="en-GB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519" y="1484784"/>
            <a:ext cx="7770960" cy="45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16049" y="6534150"/>
            <a:ext cx="52309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Source: http://www.unaids.org/sites/default/files/media_asset/JC2686_WAD2014report_en.pdf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909638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MINISTERUL S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ĂNĂTĂŢII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INSTITUTUL NAŢIONAL DE BOLI INFECŢIOASE “PROF.DR.MATEI BALŞ”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Compartimentul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Monitorizarea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şi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Evaluarea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nfecţiei HIV/SIDA în România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DATE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GENERALE LA 30 IUNIE 2025</a:t>
            </a:r>
          </a:p>
        </p:txBody>
      </p:sp>
      <p:graphicFrame>
        <p:nvGraphicFramePr>
          <p:cNvPr id="1644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15778"/>
              </p:ext>
            </p:extLst>
          </p:nvPr>
        </p:nvGraphicFramePr>
        <p:xfrm>
          <a:off x="900113" y="1557338"/>
          <a:ext cx="7345362" cy="41925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57903"/>
                <a:gridCol w="1387459"/>
              </a:tblGrid>
              <a:tr h="336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TOTAL HIV/SIDA (CUMULATIV 1985-2025) </a:t>
                      </a:r>
                      <a:r>
                        <a:rPr kumimoji="0" lang="en-US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DIN CARE: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29.052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73058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TOTAL SIDA (CUMULATIV 1985-2025)</a:t>
                      </a: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19.030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6988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TOTAL HIV (CUMULATIV 1992-2025)</a:t>
                      </a: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kumimoji="0" lang="ro-RO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022</a:t>
                      </a:r>
                      <a:endParaRPr kumimoji="0" lang="en-US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80996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PIERDU</a:t>
                      </a:r>
                      <a:r>
                        <a:rPr kumimoji="0" lang="ro-R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ŢI DIN EVIDENŢĂ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HIV/</a:t>
                      </a:r>
                      <a:r>
                        <a:rPr kumimoji="0" lang="ro-R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SIDA COPII + ADULŢI</a:t>
                      </a: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1.281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90521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TOTAL DECESE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SIDA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(1985-2025)</a:t>
                      </a: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kumimoji="0" lang="ro-RO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805</a:t>
                      </a:r>
                      <a:endParaRPr kumimoji="0" lang="en-US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341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NUMĂR PACIENŢI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HIV/SIDA </a:t>
                      </a:r>
                      <a:r>
                        <a:rPr kumimoji="0" lang="ro-R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ÎN VIAŢĂ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DIN CARE: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ro-R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.966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93695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0-14 ANI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65121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15-19 ANI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126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287346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≥ 20 ANI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698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3459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CAZURI NOI HIV/SIDA, DEPISTATE 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ÎN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PERIOADA 01.01-30.06.2025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311159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CAZURI NOI HIV  NOTIFICATE</a:t>
                      </a: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118</a:t>
                      </a: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312747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CAZURI NOI SIDA  NOTIFICATE</a:t>
                      </a: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  <a:tr h="584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DECESE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înregistrate în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Baza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Na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ţională de Date, în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perioada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01.01-30.06.2025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, prin fişele de confirmare a cazului HIV/SIDA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1" marB="46801" anchor="ctr" horzOverflow="overflow"/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171" y="6453336"/>
            <a:ext cx="6135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Sursa: Compartimentul pentru Monitorizarea </a:t>
            </a:r>
            <a:r>
              <a:rPr lang="ro-RO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 Evaluarea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nfecţiei</a:t>
            </a:r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 HIV/SIDA în România – INBI “</a:t>
            </a:r>
            <a:r>
              <a:rPr lang="ro-RO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Prof.Dr.M.Balş</a:t>
            </a:r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714348" y="2285992"/>
            <a:ext cx="7620000" cy="1008067"/>
          </a:xfrm>
        </p:spPr>
        <p:txBody>
          <a:bodyPr anchor="b" anchorCtr="1"/>
          <a:lstStyle/>
          <a:p>
            <a:pPr eaLnBrk="1" hangingPunct="1"/>
            <a:r>
              <a:rPr lang="ro-RO" sz="3200" b="1" dirty="0" smtClean="0">
                <a:solidFill>
                  <a:schemeClr val="tx1"/>
                </a:solidFill>
                <a:latin typeface="Calibri" pitchFamily="34" charset="0"/>
              </a:rPr>
              <a:t>CAZURI NOI</a:t>
            </a:r>
            <a:r>
              <a:rPr lang="en-GB" sz="3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3200" b="1" dirty="0" smtClean="0">
                <a:solidFill>
                  <a:schemeClr val="tx1"/>
                </a:solidFill>
                <a:latin typeface="Calibri" pitchFamily="34" charset="0"/>
              </a:rPr>
              <a:t>HIV</a:t>
            </a:r>
            <a:endParaRPr lang="en-GB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347" name="Subtitle 2"/>
          <p:cNvSpPr>
            <a:spLocks noGrp="1"/>
          </p:cNvSpPr>
          <p:nvPr>
            <p:ph idx="4294967295"/>
          </p:nvPr>
        </p:nvSpPr>
        <p:spPr>
          <a:xfrm>
            <a:off x="571472" y="3857628"/>
            <a:ext cx="8001000" cy="7810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o-RO" sz="2400" b="1" dirty="0" smtClean="0">
                <a:latin typeface="Calibri" pitchFamily="34" charset="0"/>
              </a:rPr>
              <a:t>1 IANUARIE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ro-RO" sz="2400" b="1" dirty="0" smtClean="0">
                <a:latin typeface="Calibri" pitchFamily="34" charset="0"/>
              </a:rPr>
              <a:t>–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ro-RO" sz="2400" b="1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0 IUNIE 2025</a:t>
            </a:r>
            <a:endParaRPr lang="en-GB" sz="2400" b="1" dirty="0" smtClean="0">
              <a:latin typeface="Calibri" pitchFamily="34" charset="0"/>
            </a:endParaRPr>
          </a:p>
        </p:txBody>
      </p:sp>
      <p:pic>
        <p:nvPicPr>
          <p:cNvPr id="4" name="Picture 4" descr="C:\Users\mariana.mardarescu\AppData\Local\Microsoft\Windows\Temporary Internet Files\Content.IE5\IK6X5JIA\AIDS-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-36136"/>
            <a:ext cx="1091938" cy="190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arta 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79488"/>
            <a:ext cx="80645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051050" y="316388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356100" y="48688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5364163" y="5300663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50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5795963" y="31416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6659563" y="46529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4643438" y="350043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5940425" y="450850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3348038" y="2636838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6465888" y="544512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0" name="Text Box 25"/>
          <p:cNvSpPr txBox="1">
            <a:spLocks noChangeArrowheads="1"/>
          </p:cNvSpPr>
          <p:nvPr/>
        </p:nvSpPr>
        <p:spPr bwMode="auto">
          <a:xfrm>
            <a:off x="3419475" y="587692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1" name="Text Box 26"/>
          <p:cNvSpPr txBox="1">
            <a:spLocks noChangeArrowheads="1"/>
          </p:cNvSpPr>
          <p:nvPr/>
        </p:nvSpPr>
        <p:spPr bwMode="auto">
          <a:xfrm>
            <a:off x="6804025" y="393382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2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2" name="Text Box 27"/>
          <p:cNvSpPr txBox="1">
            <a:spLocks noChangeArrowheads="1"/>
          </p:cNvSpPr>
          <p:nvPr/>
        </p:nvSpPr>
        <p:spPr bwMode="auto">
          <a:xfrm>
            <a:off x="5148263" y="580548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5" name="Text Box 30"/>
          <p:cNvSpPr txBox="1">
            <a:spLocks noChangeArrowheads="1"/>
          </p:cNvSpPr>
          <p:nvPr/>
        </p:nvSpPr>
        <p:spPr bwMode="auto">
          <a:xfrm>
            <a:off x="2771775" y="40052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0" name="Text Box 35"/>
          <p:cNvSpPr txBox="1">
            <a:spLocks noChangeArrowheads="1"/>
          </p:cNvSpPr>
          <p:nvPr/>
        </p:nvSpPr>
        <p:spPr bwMode="auto">
          <a:xfrm>
            <a:off x="3276600" y="166168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3" name="Text Box 38"/>
          <p:cNvSpPr txBox="1">
            <a:spLocks noChangeArrowheads="1"/>
          </p:cNvSpPr>
          <p:nvPr/>
        </p:nvSpPr>
        <p:spPr bwMode="auto">
          <a:xfrm>
            <a:off x="3986213" y="566102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4" name="Text Box 39"/>
          <p:cNvSpPr txBox="1">
            <a:spLocks noChangeArrowheads="1"/>
          </p:cNvSpPr>
          <p:nvPr/>
        </p:nvSpPr>
        <p:spPr bwMode="auto">
          <a:xfrm>
            <a:off x="5364163" y="46529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6" name="Text Box 41"/>
          <p:cNvSpPr txBox="1">
            <a:spLocks noChangeArrowheads="1"/>
          </p:cNvSpPr>
          <p:nvPr/>
        </p:nvSpPr>
        <p:spPr bwMode="auto">
          <a:xfrm>
            <a:off x="3740120" y="371633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7" name="Text Box 43"/>
          <p:cNvSpPr txBox="1">
            <a:spLocks noChangeArrowheads="1"/>
          </p:cNvSpPr>
          <p:nvPr/>
        </p:nvSpPr>
        <p:spPr bwMode="auto">
          <a:xfrm>
            <a:off x="2555875" y="156051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8" name="Text Box 44"/>
          <p:cNvSpPr txBox="1">
            <a:spLocks noChangeArrowheads="1"/>
          </p:cNvSpPr>
          <p:nvPr/>
        </p:nvSpPr>
        <p:spPr bwMode="auto">
          <a:xfrm>
            <a:off x="4921250" y="179387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9" name="Text Box 45"/>
          <p:cNvSpPr txBox="1">
            <a:spLocks noChangeArrowheads="1"/>
          </p:cNvSpPr>
          <p:nvPr/>
        </p:nvSpPr>
        <p:spPr bwMode="auto">
          <a:xfrm>
            <a:off x="7358082" y="4643446"/>
            <a:ext cx="263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80" name="Text Box 46"/>
          <p:cNvSpPr txBox="1">
            <a:spLocks noChangeArrowheads="1"/>
          </p:cNvSpPr>
          <p:nvPr/>
        </p:nvSpPr>
        <p:spPr bwMode="auto">
          <a:xfrm>
            <a:off x="1230750" y="393382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81" name="Text Box 47"/>
          <p:cNvSpPr txBox="1">
            <a:spLocks noChangeArrowheads="1"/>
          </p:cNvSpPr>
          <p:nvPr/>
        </p:nvSpPr>
        <p:spPr bwMode="auto">
          <a:xfrm>
            <a:off x="4500563" y="594995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2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82" name="Text Box 48"/>
          <p:cNvSpPr txBox="1">
            <a:spLocks noChangeArrowheads="1"/>
          </p:cNvSpPr>
          <p:nvPr/>
        </p:nvSpPr>
        <p:spPr bwMode="auto">
          <a:xfrm>
            <a:off x="3697288" y="46529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27027" name="Rectangle 51"/>
          <p:cNvSpPr>
            <a:spLocks noChangeArrowheads="1"/>
          </p:cNvSpPr>
          <p:nvPr/>
        </p:nvSpPr>
        <p:spPr bwMode="auto">
          <a:xfrm>
            <a:off x="0" y="-26988"/>
            <a:ext cx="9020175" cy="93662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latin typeface="Calibri" pitchFamily="34" charset="0"/>
                <a:cs typeface="Calibri" pitchFamily="34" charset="0"/>
              </a:rPr>
              <a:t>Distribu</a:t>
            </a:r>
            <a:r>
              <a:rPr lang="ro-RO" sz="1400" b="1" dirty="0" err="1">
                <a:latin typeface="Calibri" pitchFamily="34" charset="0"/>
                <a:cs typeface="Calibri" pitchFamily="34" charset="0"/>
              </a:rPr>
              <a:t>ţ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ia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pe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jude</a:t>
            </a:r>
            <a:r>
              <a:rPr lang="ro-RO" sz="1400" b="1" dirty="0" err="1">
                <a:latin typeface="Calibri" pitchFamily="34" charset="0"/>
                <a:cs typeface="Calibri" pitchFamily="34" charset="0"/>
              </a:rPr>
              <a:t>ţ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 a</a:t>
            </a:r>
            <a:r>
              <a:rPr lang="ro-RO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cazurilor noi de infecţie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HIV/SIDA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o-RO" sz="1400" b="1" dirty="0">
                <a:latin typeface="Calibri" pitchFamily="34" charset="0"/>
                <a:cs typeface="Calibri" pitchFamily="34" charset="0"/>
              </a:rPr>
              <a:t>depistate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în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perioada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01.01-30.06.2025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86" name="Text Box 4"/>
          <p:cNvSpPr txBox="1">
            <a:spLocks noChangeArrowheads="1"/>
          </p:cNvSpPr>
          <p:nvPr/>
        </p:nvSpPr>
        <p:spPr bwMode="auto">
          <a:xfrm>
            <a:off x="-18257" y="6607186"/>
            <a:ext cx="6184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itchFamily="34" charset="0"/>
                <a:cs typeface="Calibri" pitchFamily="34" charset="0"/>
              </a:rPr>
              <a:t>Sursa: Compartimentul pentru Monitorizarea </a:t>
            </a:r>
            <a:r>
              <a:rPr lang="ro-RO" sz="1000" dirty="0" err="1">
                <a:latin typeface="Calibri" pitchFamily="34" charset="0"/>
                <a:cs typeface="Calibri" pitchFamily="34" charset="0"/>
              </a:rPr>
              <a:t>şi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Evaluarea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I</a:t>
            </a:r>
            <a:r>
              <a:rPr lang="ro-RO" sz="1000" dirty="0" err="1">
                <a:latin typeface="Calibri" pitchFamily="34" charset="0"/>
                <a:cs typeface="Calibri" pitchFamily="34" charset="0"/>
              </a:rPr>
              <a:t>nfecţiei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HIV/SIDA în România – INBI “</a:t>
            </a:r>
            <a:r>
              <a:rPr lang="ro-RO" sz="1000" dirty="0" err="1">
                <a:latin typeface="Calibri" pitchFamily="34" charset="0"/>
                <a:cs typeface="Calibri" pitchFamily="34" charset="0"/>
              </a:rPr>
              <a:t>Prof.Dr.M.Balş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”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87" name="Rectangle 53"/>
          <p:cNvSpPr>
            <a:spLocks noChangeArrowheads="1"/>
          </p:cNvSpPr>
          <p:nvPr/>
        </p:nvSpPr>
        <p:spPr bwMode="auto">
          <a:xfrm>
            <a:off x="7035800" y="1608138"/>
            <a:ext cx="576263" cy="14287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8" name="Rectangle 54"/>
          <p:cNvSpPr>
            <a:spLocks noChangeArrowheads="1"/>
          </p:cNvSpPr>
          <p:nvPr/>
        </p:nvSpPr>
        <p:spPr bwMode="auto">
          <a:xfrm>
            <a:off x="7035800" y="1897063"/>
            <a:ext cx="576263" cy="1428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Text Box 55"/>
          <p:cNvSpPr txBox="1">
            <a:spLocks noChangeArrowheads="1"/>
          </p:cNvSpPr>
          <p:nvPr/>
        </p:nvSpPr>
        <p:spPr bwMode="auto">
          <a:xfrm>
            <a:off x="6943725" y="1268413"/>
            <a:ext cx="8847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LEGEND</a:t>
            </a:r>
            <a:r>
              <a:rPr lang="ro-RO" sz="1400" b="1" dirty="0">
                <a:latin typeface="Calibri" pitchFamily="34" charset="0"/>
                <a:cs typeface="Calibri" pitchFamily="34" charset="0"/>
              </a:rPr>
              <a:t>Ă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0" name="Text Box 56"/>
          <p:cNvSpPr txBox="1">
            <a:spLocks noChangeArrowheads="1"/>
          </p:cNvSpPr>
          <p:nvPr/>
        </p:nvSpPr>
        <p:spPr bwMode="auto">
          <a:xfrm>
            <a:off x="7683500" y="153670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200" b="1" dirty="0">
                <a:latin typeface="Calibri" pitchFamily="34" charset="0"/>
                <a:cs typeface="Calibri" pitchFamily="34" charset="0"/>
              </a:rPr>
              <a:t>ADULŢI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&gt;14 ANI</a:t>
            </a:r>
          </a:p>
        </p:txBody>
      </p:sp>
      <p:sp>
        <p:nvSpPr>
          <p:cNvPr id="10291" name="Text Box 57"/>
          <p:cNvSpPr txBox="1">
            <a:spLocks noChangeArrowheads="1"/>
          </p:cNvSpPr>
          <p:nvPr/>
        </p:nvSpPr>
        <p:spPr bwMode="auto">
          <a:xfrm>
            <a:off x="7683500" y="182403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COPII 0-14 ANI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4786314" y="292893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2643174" y="528638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2143108" y="200024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929058" y="22145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2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715140" y="507207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445724" y="223319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3500430" y="321468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7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857250" y="5774710"/>
            <a:ext cx="1352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 dirty="0">
                <a:latin typeface="Calibri" pitchFamily="34" charset="0"/>
                <a:cs typeface="Calibri" pitchFamily="34" charset="0"/>
              </a:rPr>
              <a:t>ILFOV: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srgbClr val="212693"/>
                </a:solidFill>
                <a:latin typeface="Calibri" pitchFamily="34" charset="0"/>
                <a:cs typeface="Calibri" pitchFamily="34" charset="0"/>
              </a:rPr>
              <a:t>12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00760" y="150017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2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857752" y="492919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3071802" y="485776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6916726" y="307181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1828800" y="464820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5416558" y="1519227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1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1981200" y="416201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4355976" y="422108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1547664" y="371703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 Box 43"/>
          <p:cNvSpPr txBox="1">
            <a:spLocks noChangeArrowheads="1"/>
          </p:cNvSpPr>
          <p:nvPr/>
        </p:nvSpPr>
        <p:spPr bwMode="auto">
          <a:xfrm>
            <a:off x="6228184" y="381052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arta 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79488"/>
            <a:ext cx="8064500" cy="547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500166" y="285749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4</a:t>
            </a:r>
            <a:r>
              <a:rPr lang="en-US" sz="1600" b="1" dirty="0" smtClean="0">
                <a:solidFill>
                  <a:srgbClr val="000099"/>
                </a:solidFill>
              </a:rPr>
              <a:t>20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214810" y="414338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525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5286380" y="5090710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99"/>
                </a:solidFill>
              </a:rPr>
              <a:t>6023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5643570" y="2733256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1278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6575078" y="428625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39</a:t>
            </a:r>
            <a:r>
              <a:rPr lang="en-US" sz="1600" b="1" dirty="0" smtClean="0">
                <a:solidFill>
                  <a:srgbClr val="000099"/>
                </a:solidFill>
              </a:rPr>
              <a:t>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4500562" y="342900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</a:t>
            </a:r>
            <a:r>
              <a:rPr lang="en-US" sz="1600" b="1" dirty="0" smtClean="0">
                <a:solidFill>
                  <a:srgbClr val="000099"/>
                </a:solidFill>
              </a:rPr>
              <a:t>05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5643570" y="407194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29</a:t>
            </a:r>
            <a:r>
              <a:rPr lang="en-US" sz="1600" b="1" dirty="0" smtClean="0">
                <a:solidFill>
                  <a:srgbClr val="000099"/>
                </a:solidFill>
              </a:rPr>
              <a:t>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3286116" y="228599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517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5715008" y="542926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500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57" name="Text Box 22"/>
          <p:cNvSpPr txBox="1">
            <a:spLocks noChangeArrowheads="1"/>
          </p:cNvSpPr>
          <p:nvPr/>
        </p:nvSpPr>
        <p:spPr bwMode="auto">
          <a:xfrm>
            <a:off x="7235825" y="5286388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3094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0" name="Text Box 25"/>
          <p:cNvSpPr txBox="1">
            <a:spLocks noChangeArrowheads="1"/>
          </p:cNvSpPr>
          <p:nvPr/>
        </p:nvSpPr>
        <p:spPr bwMode="auto">
          <a:xfrm>
            <a:off x="3214678" y="537646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9</a:t>
            </a:r>
            <a:r>
              <a:rPr lang="ro-RO" sz="1600" b="1" dirty="0" smtClean="0">
                <a:solidFill>
                  <a:srgbClr val="000099"/>
                </a:solidFill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</a:rPr>
              <a:t>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1" name="Text Box 26"/>
          <p:cNvSpPr txBox="1">
            <a:spLocks noChangeArrowheads="1"/>
          </p:cNvSpPr>
          <p:nvPr/>
        </p:nvSpPr>
        <p:spPr bwMode="auto">
          <a:xfrm>
            <a:off x="6715140" y="350043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93</a:t>
            </a:r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62" name="Text Box 27"/>
          <p:cNvSpPr txBox="1">
            <a:spLocks noChangeArrowheads="1"/>
          </p:cNvSpPr>
          <p:nvPr/>
        </p:nvSpPr>
        <p:spPr bwMode="auto">
          <a:xfrm>
            <a:off x="4929190" y="5286388"/>
            <a:ext cx="628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1</a:t>
            </a:r>
            <a:r>
              <a:rPr lang="en-US" sz="1600" b="1" dirty="0" smtClean="0">
                <a:solidFill>
                  <a:srgbClr val="000099"/>
                </a:solidFill>
              </a:rPr>
              <a:t>130</a:t>
            </a:r>
            <a:endParaRPr lang="ro-RO" sz="1600" b="1" dirty="0">
              <a:solidFill>
                <a:srgbClr val="000099"/>
              </a:solidFill>
            </a:endParaRPr>
          </a:p>
        </p:txBody>
      </p:sp>
      <p:sp>
        <p:nvSpPr>
          <p:cNvPr id="10265" name="Text Box 30"/>
          <p:cNvSpPr txBox="1">
            <a:spLocks noChangeArrowheads="1"/>
          </p:cNvSpPr>
          <p:nvPr/>
        </p:nvSpPr>
        <p:spPr bwMode="auto">
          <a:xfrm>
            <a:off x="2428860" y="342900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</a:t>
            </a:r>
            <a:r>
              <a:rPr lang="en-US" sz="1600" b="1" dirty="0" smtClean="0">
                <a:solidFill>
                  <a:srgbClr val="000099"/>
                </a:solidFill>
              </a:rPr>
              <a:t>09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0" name="Text Box 35"/>
          <p:cNvSpPr txBox="1">
            <a:spLocks noChangeArrowheads="1"/>
          </p:cNvSpPr>
          <p:nvPr/>
        </p:nvSpPr>
        <p:spPr bwMode="auto">
          <a:xfrm>
            <a:off x="3360094" y="130449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29</a:t>
            </a:r>
            <a:r>
              <a:rPr lang="en-US" sz="1600" b="1" dirty="0" smtClean="0">
                <a:solidFill>
                  <a:srgbClr val="000099"/>
                </a:solidFill>
              </a:rPr>
              <a:t>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1" name="Text Box 36"/>
          <p:cNvSpPr txBox="1">
            <a:spLocks noChangeArrowheads="1"/>
          </p:cNvSpPr>
          <p:nvPr/>
        </p:nvSpPr>
        <p:spPr bwMode="auto">
          <a:xfrm>
            <a:off x="4360500" y="242886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7</a:t>
            </a:r>
            <a:r>
              <a:rPr lang="ro-RO" sz="1600" b="1" dirty="0" smtClean="0">
                <a:solidFill>
                  <a:srgbClr val="000099"/>
                </a:solidFill>
              </a:rPr>
              <a:t>54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3" name="Text Box 38"/>
          <p:cNvSpPr txBox="1">
            <a:spLocks noChangeArrowheads="1"/>
          </p:cNvSpPr>
          <p:nvPr/>
        </p:nvSpPr>
        <p:spPr bwMode="auto">
          <a:xfrm>
            <a:off x="3929058" y="523358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</a:t>
            </a:r>
            <a:r>
              <a:rPr lang="en-US" sz="1600" b="1" dirty="0" smtClean="0">
                <a:solidFill>
                  <a:srgbClr val="000099"/>
                </a:solidFill>
              </a:rPr>
              <a:t>72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4" name="Text Box 39"/>
          <p:cNvSpPr txBox="1">
            <a:spLocks noChangeArrowheads="1"/>
          </p:cNvSpPr>
          <p:nvPr/>
        </p:nvSpPr>
        <p:spPr bwMode="auto">
          <a:xfrm>
            <a:off x="5072066" y="421481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82</a:t>
            </a:r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6" name="Text Box 41"/>
          <p:cNvSpPr txBox="1">
            <a:spLocks noChangeArrowheads="1"/>
          </p:cNvSpPr>
          <p:nvPr/>
        </p:nvSpPr>
        <p:spPr bwMode="auto">
          <a:xfrm>
            <a:off x="3860434" y="335756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49</a:t>
            </a:r>
            <a:r>
              <a:rPr lang="en-US" sz="1600" b="1" dirty="0" smtClean="0">
                <a:solidFill>
                  <a:srgbClr val="000099"/>
                </a:solidFill>
              </a:rPr>
              <a:t>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7" name="Text Box 43"/>
          <p:cNvSpPr txBox="1">
            <a:spLocks noChangeArrowheads="1"/>
          </p:cNvSpPr>
          <p:nvPr/>
        </p:nvSpPr>
        <p:spPr bwMode="auto">
          <a:xfrm>
            <a:off x="2819400" y="121442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12</a:t>
            </a:r>
            <a:r>
              <a:rPr lang="en-US" sz="1600" b="1" dirty="0" smtClean="0">
                <a:solidFill>
                  <a:srgbClr val="000099"/>
                </a:solidFill>
              </a:rPr>
              <a:t>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8" name="Text Box 44"/>
          <p:cNvSpPr txBox="1">
            <a:spLocks noChangeArrowheads="1"/>
          </p:cNvSpPr>
          <p:nvPr/>
        </p:nvSpPr>
        <p:spPr bwMode="auto">
          <a:xfrm>
            <a:off x="5074880" y="135729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58</a:t>
            </a:r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79" name="Text Box 45"/>
          <p:cNvSpPr txBox="1">
            <a:spLocks noChangeArrowheads="1"/>
          </p:cNvSpPr>
          <p:nvPr/>
        </p:nvSpPr>
        <p:spPr bwMode="auto">
          <a:xfrm>
            <a:off x="7286644" y="450057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19</a:t>
            </a:r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80" name="Text Box 46"/>
          <p:cNvSpPr txBox="1">
            <a:spLocks noChangeArrowheads="1"/>
          </p:cNvSpPr>
          <p:nvPr/>
        </p:nvSpPr>
        <p:spPr bwMode="auto">
          <a:xfrm>
            <a:off x="5484706" y="340925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 b="1" dirty="0" smtClean="0">
                <a:solidFill>
                  <a:srgbClr val="000099"/>
                </a:solidFill>
              </a:rPr>
              <a:t>76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0281" name="Text Box 47"/>
          <p:cNvSpPr txBox="1">
            <a:spLocks noChangeArrowheads="1"/>
          </p:cNvSpPr>
          <p:nvPr/>
        </p:nvSpPr>
        <p:spPr bwMode="auto">
          <a:xfrm>
            <a:off x="4500563" y="550070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36</a:t>
            </a:r>
            <a:r>
              <a:rPr lang="en-US" sz="1600" b="1" dirty="0" smtClean="0">
                <a:solidFill>
                  <a:srgbClr val="000099"/>
                </a:solidFill>
              </a:rPr>
              <a:t>5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82" name="Text Box 48"/>
          <p:cNvSpPr txBox="1">
            <a:spLocks noChangeArrowheads="1"/>
          </p:cNvSpPr>
          <p:nvPr/>
        </p:nvSpPr>
        <p:spPr bwMode="auto">
          <a:xfrm>
            <a:off x="3697288" y="421481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31</a:t>
            </a:r>
            <a:r>
              <a:rPr lang="en-US" sz="1600" b="1" dirty="0" smtClean="0">
                <a:solidFill>
                  <a:srgbClr val="000099"/>
                </a:solidFill>
              </a:rPr>
              <a:t>7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0283" name="Text Box 49"/>
          <p:cNvSpPr txBox="1">
            <a:spLocks noChangeArrowheads="1"/>
          </p:cNvSpPr>
          <p:nvPr/>
        </p:nvSpPr>
        <p:spPr bwMode="auto">
          <a:xfrm>
            <a:off x="6019800" y="350520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507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27027" name="Rectangle 51"/>
          <p:cNvSpPr>
            <a:spLocks noChangeArrowheads="1"/>
          </p:cNvSpPr>
          <p:nvPr/>
        </p:nvSpPr>
        <p:spPr bwMode="auto">
          <a:xfrm>
            <a:off x="0" y="-26988"/>
            <a:ext cx="9020175" cy="93662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Distribu</a:t>
            </a:r>
            <a:r>
              <a:rPr lang="ro-RO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ţ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jude</a:t>
            </a:r>
            <a:r>
              <a:rPr lang="ro-RO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ţ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ro-RO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cazurilor de infecţie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/SIDA </a:t>
            </a:r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(total cumulativ 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1985-202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iunie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6" name="Text Box 4"/>
          <p:cNvSpPr txBox="1">
            <a:spLocks noChangeArrowheads="1"/>
          </p:cNvSpPr>
          <p:nvPr/>
        </p:nvSpPr>
        <p:spPr bwMode="auto">
          <a:xfrm>
            <a:off x="-33785" y="6582954"/>
            <a:ext cx="6135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Sursa: Compartimentul pentru Monitorizarea </a:t>
            </a:r>
            <a:r>
              <a:rPr lang="ro-RO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 Evaluarea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nfecţiei</a:t>
            </a:r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 HIV/SIDA în România – INBI “</a:t>
            </a:r>
            <a:r>
              <a:rPr lang="ro-RO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Prof.Dr.M.Balş</a:t>
            </a:r>
            <a:r>
              <a:rPr lang="ro-RO" sz="1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7" name="Rectangle 53"/>
          <p:cNvSpPr>
            <a:spLocks noChangeArrowheads="1"/>
          </p:cNvSpPr>
          <p:nvPr/>
        </p:nvSpPr>
        <p:spPr bwMode="auto">
          <a:xfrm>
            <a:off x="6750048" y="1214422"/>
            <a:ext cx="576263" cy="14287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8" name="Rectangle 54"/>
          <p:cNvSpPr>
            <a:spLocks noChangeArrowheads="1"/>
          </p:cNvSpPr>
          <p:nvPr/>
        </p:nvSpPr>
        <p:spPr bwMode="auto">
          <a:xfrm>
            <a:off x="6750048" y="1503347"/>
            <a:ext cx="576263" cy="1428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Text Box 55"/>
          <p:cNvSpPr txBox="1">
            <a:spLocks noChangeArrowheads="1"/>
          </p:cNvSpPr>
          <p:nvPr/>
        </p:nvSpPr>
        <p:spPr bwMode="auto">
          <a:xfrm>
            <a:off x="6643702" y="857232"/>
            <a:ext cx="919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LEGEND</a:t>
            </a:r>
            <a:r>
              <a:rPr lang="ro-RO" b="1" dirty="0">
                <a:latin typeface="Calibri" pitchFamily="34" charset="0"/>
                <a:cs typeface="Calibri" pitchFamily="34" charset="0"/>
              </a:rPr>
              <a:t>Ă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0" name="Text Box 56"/>
          <p:cNvSpPr txBox="1">
            <a:spLocks noChangeArrowheads="1"/>
          </p:cNvSpPr>
          <p:nvPr/>
        </p:nvSpPr>
        <p:spPr bwMode="auto">
          <a:xfrm>
            <a:off x="7397748" y="1142984"/>
            <a:ext cx="1746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200" b="1" dirty="0">
                <a:latin typeface="Calibri" pitchFamily="34" charset="0"/>
                <a:cs typeface="Calibri" pitchFamily="34" charset="0"/>
              </a:rPr>
              <a:t>TOTAL CUMULATIV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1" name="Text Box 57"/>
          <p:cNvSpPr txBox="1">
            <a:spLocks noChangeArrowheads="1"/>
          </p:cNvSpPr>
          <p:nvPr/>
        </p:nvSpPr>
        <p:spPr bwMode="auto">
          <a:xfrm>
            <a:off x="7397748" y="143032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200" b="1" dirty="0">
                <a:latin typeface="Calibri" pitchFamily="34" charset="0"/>
                <a:cs typeface="Calibri" pitchFamily="34" charset="0"/>
              </a:rPr>
              <a:t>IN VIAŢĂ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4893324" y="2500306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7</a:t>
            </a:r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4786314" y="385762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422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2428860" y="478632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r>
              <a:rPr lang="ro-RO" sz="1600" b="1" dirty="0" smtClean="0">
                <a:solidFill>
                  <a:srgbClr val="000099"/>
                </a:solidFill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</a:rPr>
              <a:t>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2000232" y="200024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</a:rPr>
              <a:t>23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143372" y="1785926"/>
            <a:ext cx="5147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110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5857884" y="500063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35</a:t>
            </a:r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217888" y="185736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743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5429256" y="207167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7</a:t>
            </a:r>
            <a:r>
              <a:rPr lang="en-US" sz="1600" b="1" dirty="0" smtClean="0">
                <a:solidFill>
                  <a:srgbClr val="000099"/>
                </a:solidFill>
              </a:rPr>
              <a:t>71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2928926" y="300037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151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755576" y="5334000"/>
            <a:ext cx="1556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b="1" dirty="0">
                <a:latin typeface="Calibri" pitchFamily="34" charset="0"/>
                <a:cs typeface="Calibri" pitchFamily="34" charset="0"/>
              </a:rPr>
              <a:t>ILFOV: </a:t>
            </a:r>
            <a:r>
              <a:rPr lang="ro-RO" b="1" dirty="0" smtClean="0">
                <a:solidFill>
                  <a:srgbClr val="272175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b="1" dirty="0" smtClean="0">
                <a:solidFill>
                  <a:srgbClr val="272175"/>
                </a:solidFill>
                <a:latin typeface="Calibri" pitchFamily="34" charset="0"/>
                <a:cs typeface="Calibri" pitchFamily="34" charset="0"/>
              </a:rPr>
              <a:t>50</a:t>
            </a:r>
            <a:endParaRPr lang="ro-RO" b="1" dirty="0">
              <a:solidFill>
                <a:srgbClr val="27217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608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5786446" y="100010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60</a:t>
            </a:r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717690" y="451920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68</a:t>
            </a:r>
            <a:r>
              <a:rPr lang="en-US" sz="1600" b="1" dirty="0" smtClean="0">
                <a:solidFill>
                  <a:srgbClr val="000099"/>
                </a:solidFill>
              </a:rPr>
              <a:t>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3146054" y="437633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14</a:t>
            </a:r>
            <a:r>
              <a:rPr lang="en-US" sz="1600" b="1" dirty="0" smtClean="0">
                <a:solidFill>
                  <a:srgbClr val="000099"/>
                </a:solidFill>
              </a:rPr>
              <a:t>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2643174" y="1947438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2058942" y="414338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5</a:t>
            </a:r>
            <a:r>
              <a:rPr lang="en-US" sz="1600" b="1" dirty="0" smtClean="0">
                <a:solidFill>
                  <a:srgbClr val="000099"/>
                </a:solidFill>
              </a:rPr>
              <a:t>90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 rot="10800000" flipV="1">
            <a:off x="928662" y="3643314"/>
            <a:ext cx="610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rgbClr val="000099"/>
                </a:solidFill>
              </a:rPr>
              <a:t>6</a:t>
            </a:r>
            <a:r>
              <a:rPr lang="en-US" sz="1600" b="1" dirty="0" smtClean="0">
                <a:solidFill>
                  <a:srgbClr val="000099"/>
                </a:solidFill>
              </a:rPr>
              <a:t>88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6646516" y="2643182"/>
            <a:ext cx="5147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r>
              <a:rPr lang="ro-RO" sz="1600" b="1" dirty="0" smtClean="0">
                <a:solidFill>
                  <a:srgbClr val="000099"/>
                </a:solidFill>
              </a:rPr>
              <a:t>1</a:t>
            </a:r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3143240" y="335756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122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4286248" y="478632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</a:t>
            </a:r>
            <a:r>
              <a:rPr lang="en-US" sz="1600" b="1" dirty="0" smtClean="0">
                <a:solidFill>
                  <a:srgbClr val="FF0066"/>
                </a:solidFill>
              </a:rPr>
              <a:t>54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1928794" y="328612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3</a:t>
            </a:r>
            <a:r>
              <a:rPr lang="en-US" sz="1600" b="1" dirty="0" smtClean="0">
                <a:solidFill>
                  <a:srgbClr val="FF0066"/>
                </a:solidFill>
              </a:rPr>
              <a:t>16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5364088" y="5301208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66"/>
                </a:solidFill>
              </a:rPr>
              <a:t>4568</a:t>
            </a:r>
            <a:endParaRPr lang="en-US" sz="1200" b="1" dirty="0">
              <a:solidFill>
                <a:srgbClr val="FF0066"/>
              </a:solidFill>
            </a:endParaRP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5786446" y="314324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68</a:t>
            </a:r>
            <a:r>
              <a:rPr lang="en-US" sz="1600" b="1" dirty="0" smtClean="0">
                <a:solidFill>
                  <a:srgbClr val="FF0066"/>
                </a:solidFill>
              </a:rPr>
              <a:t>8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2143108" y="257174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172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3857620" y="2214554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8</a:t>
            </a:r>
            <a:r>
              <a:rPr lang="en-US" sz="1600" b="1" dirty="0" smtClean="0">
                <a:solidFill>
                  <a:srgbClr val="FF0066"/>
                </a:solidFill>
              </a:rPr>
              <a:t>6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5929322" y="142873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29</a:t>
            </a:r>
            <a:r>
              <a:rPr lang="en-US" sz="1600" b="1" dirty="0" smtClean="0">
                <a:solidFill>
                  <a:srgbClr val="FF0066"/>
                </a:solidFill>
              </a:rPr>
              <a:t>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6786578" y="464344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22</a:t>
            </a:r>
            <a:r>
              <a:rPr lang="en-US" sz="1600" b="1" dirty="0" smtClean="0">
                <a:solidFill>
                  <a:srgbClr val="FF0066"/>
                </a:solidFill>
              </a:rPr>
              <a:t>6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5929322" y="464344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23</a:t>
            </a:r>
            <a:r>
              <a:rPr lang="en-US" sz="1600" b="1" dirty="0" smtClean="0">
                <a:solidFill>
                  <a:srgbClr val="FF0066"/>
                </a:solidFill>
              </a:rPr>
              <a:t>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3214678" y="264318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403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6429388" y="542926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335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1785918" y="464344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3</a:t>
            </a:r>
            <a:r>
              <a:rPr lang="en-US" sz="1600" b="1" dirty="0" smtClean="0">
                <a:solidFill>
                  <a:srgbClr val="FF0066"/>
                </a:solidFill>
              </a:rPr>
              <a:t>10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7113825" y="5805090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1330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5357818" y="3714752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5</a:t>
            </a:r>
            <a:r>
              <a:rPr lang="ro-RO" sz="1600" b="1" dirty="0" smtClean="0">
                <a:solidFill>
                  <a:srgbClr val="FF0066"/>
                </a:solidFill>
              </a:rPr>
              <a:t>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4786314" y="487639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48</a:t>
            </a:r>
            <a:r>
              <a:rPr lang="en-US" sz="1600" b="1" dirty="0" smtClean="0">
                <a:solidFill>
                  <a:srgbClr val="FF0066"/>
                </a:solidFill>
              </a:rPr>
              <a:t>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3360368" y="587652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44</a:t>
            </a:r>
            <a:r>
              <a:rPr lang="en-US" sz="1600" b="1" dirty="0" smtClean="0">
                <a:solidFill>
                  <a:srgbClr val="FF0066"/>
                </a:solidFill>
              </a:rPr>
              <a:t>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6789392" y="392906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56</a:t>
            </a:r>
            <a:r>
              <a:rPr lang="en-US" sz="1600" b="1" dirty="0" smtClean="0">
                <a:solidFill>
                  <a:srgbClr val="FF0066"/>
                </a:solidFill>
              </a:rPr>
              <a:t>4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3071802" y="4804958"/>
            <a:ext cx="5147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113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4643438" y="3019008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</a:t>
            </a:r>
            <a:r>
              <a:rPr lang="en-US" sz="1600" b="1" dirty="0" smtClean="0">
                <a:solidFill>
                  <a:srgbClr val="FF0066"/>
                </a:solidFill>
              </a:rPr>
              <a:t>3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2717426" y="400050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45</a:t>
            </a:r>
            <a:r>
              <a:rPr lang="en-US" sz="1600" b="1" dirty="0" smtClean="0">
                <a:solidFill>
                  <a:srgbClr val="FF0066"/>
                </a:solidFill>
              </a:rPr>
              <a:t>0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6643702" y="509071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</a:t>
            </a:r>
            <a:r>
              <a:rPr lang="en-US" sz="1600" b="1" dirty="0" smtClean="0">
                <a:solidFill>
                  <a:srgbClr val="FF0066"/>
                </a:solidFill>
              </a:rPr>
              <a:t>60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6429388" y="216175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49</a:t>
            </a:r>
            <a:r>
              <a:rPr lang="en-US" sz="1600" b="1" dirty="0" smtClean="0">
                <a:solidFill>
                  <a:srgbClr val="FF0066"/>
                </a:solidFill>
              </a:rPr>
              <a:t>6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2571736" y="5376462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8</a:t>
            </a:r>
            <a:r>
              <a:rPr lang="en-US" sz="1600" b="1" dirty="0" smtClean="0">
                <a:solidFill>
                  <a:srgbClr val="FF0066"/>
                </a:solidFill>
              </a:rPr>
              <a:t>4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3146054" y="171448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</a:t>
            </a:r>
            <a:r>
              <a:rPr lang="en-US" sz="1600" b="1" dirty="0" smtClean="0">
                <a:solidFill>
                  <a:srgbClr val="FF0066"/>
                </a:solidFill>
              </a:rPr>
              <a:t>32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5" name="Text Box 23"/>
          <p:cNvSpPr txBox="1">
            <a:spLocks noChangeArrowheads="1"/>
          </p:cNvSpPr>
          <p:nvPr/>
        </p:nvSpPr>
        <p:spPr bwMode="auto">
          <a:xfrm>
            <a:off x="3857620" y="292893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342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5286380" y="251894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455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3931872" y="564357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46</a:t>
            </a:r>
            <a:r>
              <a:rPr lang="en-US" sz="1600" b="1" dirty="0" smtClean="0">
                <a:solidFill>
                  <a:srgbClr val="FF0066"/>
                </a:solidFill>
              </a:rPr>
              <a:t>7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5360632" y="473352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63</a:t>
            </a:r>
            <a:r>
              <a:rPr lang="en-US" sz="1600" b="1" dirty="0" smtClean="0">
                <a:solidFill>
                  <a:srgbClr val="FF0066"/>
                </a:solidFill>
              </a:rPr>
              <a:t>8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>
            <a:off x="3643306" y="378619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31</a:t>
            </a:r>
            <a:r>
              <a:rPr lang="en-US" sz="1600" b="1" dirty="0" smtClean="0">
                <a:solidFill>
                  <a:srgbClr val="FF0066"/>
                </a:solidFill>
              </a:rPr>
              <a:t>6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0" name="Text Box 23"/>
          <p:cNvSpPr txBox="1">
            <a:spLocks noChangeArrowheads="1"/>
          </p:cNvSpPr>
          <p:nvPr/>
        </p:nvSpPr>
        <p:spPr bwMode="auto">
          <a:xfrm>
            <a:off x="2857488" y="2214554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40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2500298" y="1661686"/>
            <a:ext cx="41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9</a:t>
            </a:r>
            <a:r>
              <a:rPr lang="en-US" sz="1600" b="1" dirty="0" smtClean="0">
                <a:solidFill>
                  <a:srgbClr val="FF0066"/>
                </a:solidFill>
              </a:rPr>
              <a:t>9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714876" y="185736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40</a:t>
            </a:r>
            <a:r>
              <a:rPr lang="en-US" sz="1600" b="1" dirty="0" smtClean="0">
                <a:solidFill>
                  <a:srgbClr val="FF0066"/>
                </a:solidFill>
              </a:rPr>
              <a:t>9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8075276" y="457200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12</a:t>
            </a:r>
            <a:r>
              <a:rPr lang="en-US" sz="1600" b="1" dirty="0" smtClean="0">
                <a:solidFill>
                  <a:srgbClr val="FF0066"/>
                </a:solidFill>
              </a:rPr>
              <a:t>8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1142976" y="400050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463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4574814" y="6019404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</a:t>
            </a:r>
            <a:r>
              <a:rPr lang="en-US" sz="1600" b="1" dirty="0" smtClean="0">
                <a:solidFill>
                  <a:srgbClr val="FF0066"/>
                </a:solidFill>
              </a:rPr>
              <a:t>52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3571868" y="473352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21</a:t>
            </a:r>
            <a:r>
              <a:rPr lang="en-US" sz="1600" b="1" dirty="0" smtClean="0">
                <a:solidFill>
                  <a:srgbClr val="FF0066"/>
                </a:solidFill>
              </a:rPr>
              <a:t>3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6143636" y="385762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34</a:t>
            </a:r>
            <a:r>
              <a:rPr lang="en-US" sz="1600" b="1" dirty="0" smtClean="0">
                <a:solidFill>
                  <a:srgbClr val="FF0066"/>
                </a:solidFill>
              </a:rPr>
              <a:t>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6715140" y="300037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1</a:t>
            </a:r>
            <a:r>
              <a:rPr lang="en-US" sz="1600" b="1" dirty="0" smtClean="0">
                <a:solidFill>
                  <a:srgbClr val="FF0066"/>
                </a:solidFill>
              </a:rPr>
              <a:t>98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5117464" y="5733652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 dirty="0" smtClean="0">
                <a:solidFill>
                  <a:srgbClr val="FF0066"/>
                </a:solidFill>
              </a:rPr>
              <a:t>6</a:t>
            </a:r>
            <a:r>
              <a:rPr lang="en-US" sz="1600" b="1" dirty="0" smtClean="0">
                <a:solidFill>
                  <a:srgbClr val="FF0066"/>
                </a:solidFill>
              </a:rPr>
              <a:t>79</a:t>
            </a:r>
            <a:endParaRPr lang="en-US" sz="1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DISTRIBUŢIA PE SEXE A CAZURILOR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NOI </a:t>
            </a: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HIV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/SIDA DEPISTATE</a:t>
            </a:r>
            <a:b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ÎN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PERIOADA 01.01-30.06.2025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6583363"/>
            <a:ext cx="5979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Sursa: Compartimentul pentru Monitorizarea şi Evaluarea Infecţiei HIV/SIDA în România – I</a:t>
            </a:r>
            <a:r>
              <a:rPr lang="en-US" sz="100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ro-RO" sz="100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BI “Prof.Dr.M.Balş”</a:t>
            </a:r>
            <a:endParaRPr lang="en-US" sz="100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568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6583362"/>
            <a:ext cx="6135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000" dirty="0">
                <a:latin typeface="Calibri" pitchFamily="34" charset="0"/>
                <a:cs typeface="Calibri" pitchFamily="34" charset="0"/>
              </a:rPr>
              <a:t>Sursa: Compartimentul pentru Monitorizarea şi Evaluarea Infecţiei HIV/SIDA în România – 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N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BI “Prof.Dr.M.Balş”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DISTRIBUŢIA CAZURILOR NOI HIV/SIDA, DEPISTATE ÎN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PERIOADA 01.01-30.06.2025</a:t>
            </a: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 PE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GRUPE DE </a:t>
            </a:r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</a:rPr>
              <a:t>VÂRSTĂ ŞI SEX</a:t>
            </a:r>
            <a:endParaRPr lang="en-US" sz="16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97596"/>
              </p:ext>
            </p:extLst>
          </p:nvPr>
        </p:nvGraphicFramePr>
        <p:xfrm>
          <a:off x="214313" y="1689100"/>
          <a:ext cx="8810625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Worksheet" r:id="rId3" imgW="7972569" imgH="3400468" progId="Excel.Sheet.8">
                  <p:embed/>
                </p:oleObj>
              </mc:Choice>
              <mc:Fallback>
                <p:oleObj name="Worksheet" r:id="rId3" imgW="7972569" imgH="3400468" progId="Excel.Sheet.8">
                  <p:embed/>
                  <p:pic>
                    <p:nvPicPr>
                      <p:cNvPr id="0" name="Picture 1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89100"/>
                        <a:ext cx="8810625" cy="375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13363</TotalTime>
  <Words>2455</Words>
  <Application>Microsoft Office PowerPoint</Application>
  <PresentationFormat>On-screen Show (4:3)</PresentationFormat>
  <Paragraphs>875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Worksheet</vt:lpstr>
      <vt:lpstr>PowerPoint Presentation</vt:lpstr>
      <vt:lpstr>PowerPoint Presentation</vt:lpstr>
      <vt:lpstr>PowerPoint Presentation</vt:lpstr>
      <vt:lpstr>MINISTERUL SĂNĂTĂŢII  INSTITUTUL NAŢIONAL DE BOLI INFECŢIOASE “PROF.DR.MATEI BALŞ” Compartimentul pentru Monitorizarea şi Evaluarea Infecţiei HIV/SIDA în România  DATE GENERALE LA 30 IUNIE 2025</vt:lpstr>
      <vt:lpstr>CAZURI NOI HIV</vt:lpstr>
      <vt:lpstr>PowerPoint Presentation</vt:lpstr>
      <vt:lpstr>PowerPoint Presentation</vt:lpstr>
      <vt:lpstr>DISTRIBUŢIA PE SEXE A CAZURILOR NOI HIV/SIDA DEPISTATE  ÎN PERIOADA 01.01-30.06.2025</vt:lpstr>
      <vt:lpstr>DISTRIBUŢIA CAZURILOR NOI HIV/SIDA, DEPISTATE ÎN PERIOADA 01.01-30.06.2025,  PE GRUPE DE VÂRSTĂ ŞI SEX</vt:lpstr>
      <vt:lpstr>DISTRIBUŢIA CAZURILOR NOI HIV/SIDA, DEPISTATE ÎN PERIOADA 01.01-30.06.2025, DUPĂ CALEA PROBABILĂ DE TRANSMITERE</vt:lpstr>
      <vt:lpstr>PowerPoint Presentation</vt:lpstr>
      <vt:lpstr>Tendinţe în calea de transmitere  România 2007-2025* </vt:lpstr>
      <vt:lpstr>TESTĂRI HIV</vt:lpstr>
      <vt:lpstr>Testări* HIV la grupe de risc efectuate în perioada 01.01-30.06.2025</vt:lpstr>
      <vt:lpstr>Testări HIV la gravide, pe grupe de vârstă, efectuate în perioada 01.01-30.06.2025</vt:lpstr>
      <vt:lpstr>HIV/SIDA în lume  2023</vt:lpstr>
      <vt:lpstr>Cazurile noi HIV/SIDA raportate în regiunea europeană în anul 2023</vt:lpstr>
      <vt:lpstr>Cazurile noi HIV/SIDA raportate în regiunea europeană în anul 2023</vt:lpstr>
      <vt:lpstr>Late presenters 2023</vt:lpstr>
      <vt:lpstr>PowerPoint Presentation</vt:lpstr>
      <vt:lpstr>Number of people living with HIV (&gt;15 years) UNAIDS estimates for Romania 2024</vt:lpstr>
      <vt:lpstr>Number of new HIV infections UNAIDS estimates for Romania 2024</vt:lpstr>
      <vt:lpstr>Number of AIDS-related deaths UNAIDS estimates for Romania 2024</vt:lpstr>
      <vt:lpstr>HIV testing and treatment cascade UNAIDS estimates for Romania 2024</vt:lpstr>
      <vt:lpstr>PowerPoint Presentation</vt:lpstr>
      <vt:lpstr>PowerPoint Presentation</vt:lpstr>
      <vt:lpstr>PowerPoint Presentation</vt:lpstr>
      <vt:lpstr>Surse </vt:lpstr>
      <vt:lpstr>PowerPoint Presentation</vt:lpstr>
    </vt:vector>
  </TitlesOfParts>
  <Company>INBI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marieta.iancu</dc:creator>
  <cp:lastModifiedBy>Dr. Mariana Mardarescu</cp:lastModifiedBy>
  <cp:revision>1669</cp:revision>
  <dcterms:created xsi:type="dcterms:W3CDTF">2017-02-21T12:35:54Z</dcterms:created>
  <dcterms:modified xsi:type="dcterms:W3CDTF">2025-08-05T09:50:15Z</dcterms:modified>
</cp:coreProperties>
</file>